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sldIdLst>
    <p:sldId id="257" r:id="rId2"/>
    <p:sldId id="259" r:id="rId3"/>
    <p:sldId id="260" r:id="rId4"/>
    <p:sldId id="261" r:id="rId5"/>
    <p:sldId id="262" r:id="rId6"/>
    <p:sldId id="267" r:id="rId7"/>
    <p:sldId id="266" r:id="rId8"/>
    <p:sldId id="265" r:id="rId9"/>
    <p:sldId id="264" r:id="rId10"/>
    <p:sldId id="263" r:id="rId11"/>
    <p:sldId id="273" r:id="rId12"/>
    <p:sldId id="272" r:id="rId13"/>
    <p:sldId id="271" r:id="rId14"/>
    <p:sldId id="270" r:id="rId15"/>
    <p:sldId id="269" r:id="rId16"/>
    <p:sldId id="268" r:id="rId17"/>
    <p:sldId id="275" r:id="rId18"/>
    <p:sldId id="274" r:id="rId19"/>
    <p:sldId id="277"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14D176-0DE3-49EE-94CC-5E8BD911A634}" v="1289" dt="2022-09-27T13:28:13.232"/>
    <p1510:client id="{74066099-2079-4B08-A55E-084E1989F2A4}" v="2684" dt="2022-09-27T16:00:08.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2" d="100"/>
          <a:sy n="82" d="100"/>
        </p:scale>
        <p:origin x="60"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07117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40350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24938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58014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7542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77365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70501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515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5729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06590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4388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10/24/2023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25701156"/>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jpe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A5ACA955-2410-6233-060C-A50538F4C6E1}"/>
              </a:ext>
            </a:extLst>
          </p:cNvPr>
          <p:cNvPicPr>
            <a:picLocks noChangeAspect="1"/>
          </p:cNvPicPr>
          <p:nvPr/>
        </p:nvPicPr>
        <p:blipFill rotWithShape="1">
          <a:blip r:embed="rId2"/>
          <a:srcRect t="22414"/>
          <a:stretch/>
        </p:blipFill>
        <p:spPr>
          <a:xfrm>
            <a:off x="-1" y="10"/>
            <a:ext cx="12192001" cy="6857990"/>
          </a:xfrm>
          <a:prstGeom prst="rect">
            <a:avLst/>
          </a:prstGeom>
        </p:spPr>
      </p:pic>
      <p:sp>
        <p:nvSpPr>
          <p:cNvPr id="96" name="Rectangle 84">
            <a:extLst>
              <a:ext uri="{FF2B5EF4-FFF2-40B4-BE49-F238E27FC236}">
                <a16:creationId xmlns:a16="http://schemas.microsoft.com/office/drawing/2014/main" xmlns="" id="{A4206507-76F5-4316-AAF5-4EAFEE5EBD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86">
            <a:extLst>
              <a:ext uri="{FF2B5EF4-FFF2-40B4-BE49-F238E27FC236}">
                <a16:creationId xmlns:a16="http://schemas.microsoft.com/office/drawing/2014/main" xmlns="" id="{03BC2B61-D77E-45AB-8722-15BC6A718A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xmlns="" id="{2391E21B-3FCC-29A3-BCBC-6FBEB3AC2456}"/>
              </a:ext>
            </a:extLst>
          </p:cNvPr>
          <p:cNvSpPr>
            <a:spLocks noGrp="1"/>
          </p:cNvSpPr>
          <p:nvPr>
            <p:ph type="title"/>
          </p:nvPr>
        </p:nvSpPr>
        <p:spPr>
          <a:xfrm>
            <a:off x="1197306" y="909637"/>
            <a:ext cx="10771591" cy="1616710"/>
          </a:xfrm>
        </p:spPr>
        <p:txBody>
          <a:bodyPr anchor="ctr">
            <a:normAutofit/>
          </a:bodyPr>
          <a:lstStyle/>
          <a:p>
            <a:r>
              <a:rPr lang="en-US" sz="5400" b="1" dirty="0">
                <a:ln w="22225">
                  <a:solidFill>
                    <a:srgbClr val="FFFFFF"/>
                  </a:solidFill>
                </a:ln>
                <a:solidFill>
                  <a:srgbClr val="FFFFFF"/>
                </a:solidFill>
                <a:latin typeface="DengXian"/>
                <a:ea typeface="DengXian"/>
                <a:cs typeface="Calibri Light"/>
              </a:rPr>
              <a:t>IoT Solution for Silk Production</a:t>
            </a:r>
            <a:r>
              <a:rPr lang="en-US" sz="5400" dirty="0">
                <a:ln w="22225">
                  <a:solidFill>
                    <a:srgbClr val="FFFFFF"/>
                  </a:solidFill>
                </a:ln>
                <a:solidFill>
                  <a:srgbClr val="FFFFFF"/>
                </a:solidFill>
                <a:cs typeface="Calibri Light"/>
              </a:rPr>
              <a:t> </a:t>
            </a:r>
            <a:endParaRPr lang="en-US" sz="5400" dirty="0">
              <a:ln w="22225">
                <a:solidFill>
                  <a:srgbClr val="FFFFFF"/>
                </a:solidFill>
              </a:ln>
              <a:solidFill>
                <a:srgbClr val="FFFFFF"/>
              </a:solidFill>
            </a:endParaRPr>
          </a:p>
        </p:txBody>
      </p:sp>
      <p:sp>
        <p:nvSpPr>
          <p:cNvPr id="98" name="Content Placeholder 7">
            <a:extLst>
              <a:ext uri="{FF2B5EF4-FFF2-40B4-BE49-F238E27FC236}">
                <a16:creationId xmlns:a16="http://schemas.microsoft.com/office/drawing/2014/main" xmlns="" id="{3B351718-DF5B-B026-BA85-A55F2A82B11E}"/>
              </a:ext>
            </a:extLst>
          </p:cNvPr>
          <p:cNvSpPr>
            <a:spLocks noGrp="1"/>
          </p:cNvSpPr>
          <p:nvPr>
            <p:ph idx="1"/>
          </p:nvPr>
        </p:nvSpPr>
        <p:spPr>
          <a:xfrm>
            <a:off x="3863955" y="2823720"/>
            <a:ext cx="5188123" cy="3234373"/>
          </a:xfrm>
        </p:spPr>
        <p:txBody>
          <a:bodyPr vert="horz" lIns="91440" tIns="45720" rIns="91440" bIns="45720" rtlCol="0" anchor="t">
            <a:normAutofit/>
          </a:bodyPr>
          <a:lstStyle/>
          <a:p>
            <a:pPr marL="0" indent="0" algn="ctr">
              <a:buNone/>
            </a:pPr>
            <a:r>
              <a:rPr lang="en-US" sz="2400" u="sng" dirty="0">
                <a:solidFill>
                  <a:srgbClr val="FFFFFF"/>
                </a:solidFill>
                <a:cs typeface="Calibri"/>
              </a:rPr>
              <a:t>Presented by</a:t>
            </a:r>
            <a:endParaRPr lang="en-US" sz="2400" dirty="0">
              <a:solidFill>
                <a:srgbClr val="FFFFFF"/>
              </a:solidFill>
            </a:endParaRPr>
          </a:p>
          <a:p>
            <a:pPr algn="ctr"/>
            <a:r>
              <a:rPr lang="en-US" sz="2400" dirty="0">
                <a:ea typeface="+mn-lt"/>
                <a:cs typeface="+mn-lt"/>
              </a:rPr>
              <a:t>Md. </a:t>
            </a:r>
            <a:r>
              <a:rPr lang="en-US" sz="2400" dirty="0" err="1" smtClean="0">
                <a:ea typeface="+mn-lt"/>
                <a:cs typeface="+mn-lt"/>
              </a:rPr>
              <a:t>A</a:t>
            </a:r>
            <a:r>
              <a:rPr lang="en-US" sz="2400" dirty="0" err="1" smtClean="0">
                <a:ea typeface="+mn-lt"/>
                <a:cs typeface="+mn-lt"/>
              </a:rPr>
              <a:t>smaul</a:t>
            </a:r>
            <a:r>
              <a:rPr lang="en-US" sz="2400" dirty="0" smtClean="0">
                <a:ea typeface="+mn-lt"/>
                <a:cs typeface="+mn-lt"/>
              </a:rPr>
              <a:t> Hossain</a:t>
            </a:r>
            <a:r>
              <a:rPr lang="en-US" sz="2400" dirty="0" smtClean="0">
                <a:ea typeface="+mn-lt"/>
                <a:cs typeface="+mn-lt"/>
              </a:rPr>
              <a:t> </a:t>
            </a:r>
            <a:r>
              <a:rPr lang="en-US" sz="2400" dirty="0">
                <a:ea typeface="+mn-lt"/>
                <a:cs typeface="+mn-lt"/>
              </a:rPr>
              <a:t>Murad</a:t>
            </a:r>
            <a:r>
              <a:rPr lang="en-US" sz="2400" dirty="0">
                <a:solidFill>
                  <a:srgbClr val="FFFFFF"/>
                </a:solidFill>
                <a:ea typeface="+mn-lt"/>
                <a:cs typeface="+mn-lt"/>
              </a:rPr>
              <a:t> (1703130)</a:t>
            </a:r>
          </a:p>
          <a:p>
            <a:pPr algn="ctr"/>
            <a:r>
              <a:rPr lang="en-US" sz="2400" dirty="0">
                <a:solidFill>
                  <a:srgbClr val="FFFFFF"/>
                </a:solidFill>
                <a:ea typeface="+mn-lt"/>
                <a:cs typeface="+mn-lt"/>
              </a:rPr>
              <a:t>Nadia Subrin (1703147)</a:t>
            </a:r>
          </a:p>
          <a:p>
            <a:pPr algn="ctr"/>
            <a:r>
              <a:rPr lang="en-US" sz="2400" dirty="0">
                <a:solidFill>
                  <a:srgbClr val="FFFFFF"/>
                </a:solidFill>
                <a:ea typeface="+mn-lt"/>
                <a:cs typeface="+mn-lt"/>
              </a:rPr>
              <a:t>A.J. Jasim Uddin (1703164)</a:t>
            </a:r>
          </a:p>
          <a:p>
            <a:pPr algn="ctr"/>
            <a:r>
              <a:rPr lang="en-US" sz="2400" dirty="0">
                <a:solidFill>
                  <a:srgbClr val="FFFFFF"/>
                </a:solidFill>
                <a:ea typeface="+mn-lt"/>
                <a:cs typeface="+mn-lt"/>
              </a:rPr>
              <a:t>Sabbir Hossain (1703173)</a:t>
            </a:r>
          </a:p>
          <a:p>
            <a:pPr algn="ctr"/>
            <a:r>
              <a:rPr lang="en-US" sz="2400" dirty="0">
                <a:solidFill>
                  <a:srgbClr val="FFFFFF"/>
                </a:solidFill>
                <a:cs typeface="Calibri"/>
              </a:rPr>
              <a:t>A.S.M. </a:t>
            </a:r>
            <a:r>
              <a:rPr lang="en-US" sz="2400" dirty="0" err="1">
                <a:solidFill>
                  <a:srgbClr val="FFFFFF"/>
                </a:solidFill>
                <a:cs typeface="Calibri"/>
              </a:rPr>
              <a:t>Shahria</a:t>
            </a:r>
            <a:r>
              <a:rPr lang="en-US" sz="2400" dirty="0">
                <a:solidFill>
                  <a:srgbClr val="FFFFFF"/>
                </a:solidFill>
                <a:cs typeface="Calibri"/>
              </a:rPr>
              <a:t> (1603067)</a:t>
            </a:r>
          </a:p>
        </p:txBody>
      </p:sp>
      <p:sp>
        <p:nvSpPr>
          <p:cNvPr id="22" name="TextBox 21">
            <a:extLst>
              <a:ext uri="{FF2B5EF4-FFF2-40B4-BE49-F238E27FC236}">
                <a16:creationId xmlns:a16="http://schemas.microsoft.com/office/drawing/2014/main" xmlns="" id="{E263D4B5-E4D3-2177-7DA2-BB73BE8F99D3}"/>
              </a:ext>
            </a:extLst>
          </p:cNvPr>
          <p:cNvSpPr txBox="1"/>
          <p:nvPr/>
        </p:nvSpPr>
        <p:spPr>
          <a:xfrm>
            <a:off x="2030700" y="2131217"/>
            <a:ext cx="885463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smtClean="0">
                <a:cs typeface="Calibri"/>
              </a:rPr>
              <a:t>Improvement </a:t>
            </a:r>
            <a:r>
              <a:rPr lang="en-US" sz="2400" b="1" dirty="0">
                <a:cs typeface="Calibri"/>
              </a:rPr>
              <a:t>of Silkworm Lifestyle and Quantity of Silk Production</a:t>
            </a:r>
            <a:endParaRPr lang="en-US" sz="2400" b="1" dirty="0"/>
          </a:p>
        </p:txBody>
      </p:sp>
    </p:spTree>
    <p:extLst>
      <p:ext uri="{BB962C8B-B14F-4D97-AF65-F5344CB8AC3E}">
        <p14:creationId xmlns:p14="http://schemas.microsoft.com/office/powerpoint/2010/main" val="111495444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A5ACA955-2410-6233-060C-A50538F4C6E1}"/>
              </a:ext>
            </a:extLst>
          </p:cNvPr>
          <p:cNvPicPr>
            <a:picLocks noChangeAspect="1"/>
          </p:cNvPicPr>
          <p:nvPr/>
        </p:nvPicPr>
        <p:blipFill rotWithShape="1">
          <a:blip r:embed="rId2"/>
          <a:srcRect t="22414"/>
          <a:stretch/>
        </p:blipFill>
        <p:spPr>
          <a:xfrm>
            <a:off x="-1" y="10"/>
            <a:ext cx="12192001" cy="6857990"/>
          </a:xfrm>
          <a:prstGeom prst="rect">
            <a:avLst/>
          </a:prstGeom>
        </p:spPr>
      </p:pic>
      <p:sp>
        <p:nvSpPr>
          <p:cNvPr id="96" name="Rectangle 84">
            <a:extLst>
              <a:ext uri="{FF2B5EF4-FFF2-40B4-BE49-F238E27FC236}">
                <a16:creationId xmlns:a16="http://schemas.microsoft.com/office/drawing/2014/main" xmlns="" id="{A4206507-76F5-4316-AAF5-4EAFEE5EBD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86">
            <a:extLst>
              <a:ext uri="{FF2B5EF4-FFF2-40B4-BE49-F238E27FC236}">
                <a16:creationId xmlns:a16="http://schemas.microsoft.com/office/drawing/2014/main" xmlns="" id="{03BC2B61-D77E-45AB-8722-15BC6A718A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xmlns="" id="{2391E21B-3FCC-29A3-BCBC-6FBEB3AC2456}"/>
              </a:ext>
            </a:extLst>
          </p:cNvPr>
          <p:cNvSpPr>
            <a:spLocks noGrp="1"/>
          </p:cNvSpPr>
          <p:nvPr>
            <p:ph type="title"/>
          </p:nvPr>
        </p:nvSpPr>
        <p:spPr>
          <a:xfrm>
            <a:off x="965813" y="2953"/>
            <a:ext cx="10771591" cy="1105495"/>
          </a:xfrm>
        </p:spPr>
        <p:txBody>
          <a:bodyPr anchor="ctr">
            <a:normAutofit/>
          </a:bodyPr>
          <a:lstStyle/>
          <a:p>
            <a:r>
              <a:rPr lang="en-US" sz="5400" b="1" dirty="0">
                <a:ln w="22225">
                  <a:solidFill>
                    <a:srgbClr val="FFFFFF"/>
                  </a:solidFill>
                </a:ln>
                <a:solidFill>
                  <a:srgbClr val="FFFFFF"/>
                </a:solidFill>
                <a:latin typeface="DengXian"/>
                <a:ea typeface="DengXian"/>
                <a:cs typeface="Calibri Light"/>
              </a:rPr>
              <a:t>IoT Solution for Silk Production</a:t>
            </a:r>
            <a:r>
              <a:rPr lang="en-US" sz="5400" dirty="0">
                <a:ln w="22225">
                  <a:solidFill>
                    <a:srgbClr val="FFFFFF"/>
                  </a:solidFill>
                </a:ln>
                <a:solidFill>
                  <a:srgbClr val="FFFFFF"/>
                </a:solidFill>
                <a:cs typeface="Calibri Light"/>
              </a:rPr>
              <a:t> </a:t>
            </a:r>
            <a:endParaRPr lang="en-US" sz="5400" dirty="0">
              <a:ln w="22225">
                <a:solidFill>
                  <a:srgbClr val="FFFFFF"/>
                </a:solidFill>
              </a:ln>
              <a:solidFill>
                <a:srgbClr val="FFFFFF"/>
              </a:solidFill>
            </a:endParaRPr>
          </a:p>
        </p:txBody>
      </p:sp>
      <p:sp>
        <p:nvSpPr>
          <p:cNvPr id="98" name="Content Placeholder 7">
            <a:extLst>
              <a:ext uri="{FF2B5EF4-FFF2-40B4-BE49-F238E27FC236}">
                <a16:creationId xmlns:a16="http://schemas.microsoft.com/office/drawing/2014/main" xmlns="" id="{3B351718-DF5B-B026-BA85-A55F2A82B11E}"/>
              </a:ext>
            </a:extLst>
          </p:cNvPr>
          <p:cNvSpPr>
            <a:spLocks noGrp="1"/>
          </p:cNvSpPr>
          <p:nvPr>
            <p:ph idx="1"/>
          </p:nvPr>
        </p:nvSpPr>
        <p:spPr>
          <a:xfrm>
            <a:off x="2089192" y="1531455"/>
            <a:ext cx="9553072" cy="1952828"/>
          </a:xfrm>
        </p:spPr>
        <p:txBody>
          <a:bodyPr vert="horz" lIns="91440" tIns="45720" rIns="91440" bIns="45720" rtlCol="0" anchor="t">
            <a:normAutofit/>
          </a:bodyPr>
          <a:lstStyle/>
          <a:p>
            <a:pPr marL="0" indent="0">
              <a:buNone/>
            </a:pPr>
            <a:endParaRPr lang="en-US" sz="2400" b="1" dirty="0">
              <a:cs typeface="Calibri"/>
            </a:endParaRPr>
          </a:p>
          <a:p>
            <a:pPr marL="0" indent="0">
              <a:buNone/>
            </a:pPr>
            <a:endParaRPr lang="en-US" sz="2400" dirty="0">
              <a:solidFill>
                <a:srgbClr val="FFFFFF"/>
              </a:solidFill>
              <a:cs typeface="Calibri"/>
            </a:endParaRPr>
          </a:p>
        </p:txBody>
      </p:sp>
      <p:cxnSp>
        <p:nvCxnSpPr>
          <p:cNvPr id="3" name="Straight Arrow Connector 2">
            <a:extLst>
              <a:ext uri="{FF2B5EF4-FFF2-40B4-BE49-F238E27FC236}">
                <a16:creationId xmlns:a16="http://schemas.microsoft.com/office/drawing/2014/main" xmlns="" id="{7A7382AC-D9F4-449F-2D79-93D0B85321D9}"/>
              </a:ext>
            </a:extLst>
          </p:cNvPr>
          <p:cNvCxnSpPr/>
          <p:nvPr/>
        </p:nvCxnSpPr>
        <p:spPr>
          <a:xfrm flipV="1">
            <a:off x="1064991" y="868101"/>
            <a:ext cx="10347647" cy="37739"/>
          </a:xfrm>
          <a:prstGeom prst="straightConnector1">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xmlns="" id="{7DB107F5-1B51-66F1-1406-E1B33BDA6C1F}"/>
              </a:ext>
            </a:extLst>
          </p:cNvPr>
          <p:cNvSpPr txBox="1"/>
          <p:nvPr/>
        </p:nvSpPr>
        <p:spPr>
          <a:xfrm>
            <a:off x="7109113" y="3385704"/>
            <a:ext cx="39390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cs typeface="Calibri"/>
            </a:endParaRPr>
          </a:p>
        </p:txBody>
      </p:sp>
      <p:sp>
        <p:nvSpPr>
          <p:cNvPr id="6" name="TextBox 5">
            <a:extLst>
              <a:ext uri="{FF2B5EF4-FFF2-40B4-BE49-F238E27FC236}">
                <a16:creationId xmlns:a16="http://schemas.microsoft.com/office/drawing/2014/main" xmlns="" id="{E90E79DF-7D2C-DE7F-01CD-175F72CBF490}"/>
              </a:ext>
            </a:extLst>
          </p:cNvPr>
          <p:cNvSpPr txBox="1"/>
          <p:nvPr/>
        </p:nvSpPr>
        <p:spPr>
          <a:xfrm>
            <a:off x="2225386" y="3714749"/>
            <a:ext cx="89699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endParaRPr lang="en-US" sz="3600" dirty="0">
              <a:cs typeface="Calibri" panose="020F0502020204030204"/>
            </a:endParaRPr>
          </a:p>
        </p:txBody>
      </p:sp>
      <p:pic>
        <p:nvPicPr>
          <p:cNvPr id="5" name="Picture 6">
            <a:extLst>
              <a:ext uri="{FF2B5EF4-FFF2-40B4-BE49-F238E27FC236}">
                <a16:creationId xmlns:a16="http://schemas.microsoft.com/office/drawing/2014/main" xmlns="" id="{93B54A7F-81EE-F9CB-9DF8-56B1926E15BE}"/>
              </a:ext>
            </a:extLst>
          </p:cNvPr>
          <p:cNvPicPr>
            <a:picLocks noChangeAspect="1"/>
          </p:cNvPicPr>
          <p:nvPr/>
        </p:nvPicPr>
        <p:blipFill>
          <a:blip r:embed="rId5"/>
          <a:stretch>
            <a:fillRect/>
          </a:stretch>
        </p:blipFill>
        <p:spPr>
          <a:xfrm>
            <a:off x="1061605" y="1006982"/>
            <a:ext cx="4648200" cy="3406625"/>
          </a:xfrm>
          <a:prstGeom prst="rect">
            <a:avLst/>
          </a:prstGeom>
        </p:spPr>
      </p:pic>
      <p:pic>
        <p:nvPicPr>
          <p:cNvPr id="7" name="Picture 7" descr="A picture containing indoor, blue&#10;&#10;Description automatically generated">
            <a:extLst>
              <a:ext uri="{FF2B5EF4-FFF2-40B4-BE49-F238E27FC236}">
                <a16:creationId xmlns:a16="http://schemas.microsoft.com/office/drawing/2014/main" xmlns="" id="{DB40ADE7-1816-9AF1-5669-A068AE136179}"/>
              </a:ext>
            </a:extLst>
          </p:cNvPr>
          <p:cNvPicPr>
            <a:picLocks noChangeAspect="1"/>
          </p:cNvPicPr>
          <p:nvPr/>
        </p:nvPicPr>
        <p:blipFill>
          <a:blip r:embed="rId6"/>
          <a:stretch>
            <a:fillRect/>
          </a:stretch>
        </p:blipFill>
        <p:spPr>
          <a:xfrm>
            <a:off x="5962650" y="1007344"/>
            <a:ext cx="4838699" cy="3405902"/>
          </a:xfrm>
          <a:prstGeom prst="rect">
            <a:avLst/>
          </a:prstGeom>
        </p:spPr>
      </p:pic>
      <p:pic>
        <p:nvPicPr>
          <p:cNvPr id="8" name="Picture 8" descr="A picture containing several&#10;&#10;Description automatically generated">
            <a:extLst>
              <a:ext uri="{FF2B5EF4-FFF2-40B4-BE49-F238E27FC236}">
                <a16:creationId xmlns:a16="http://schemas.microsoft.com/office/drawing/2014/main" xmlns="" id="{A2E6FEA0-C970-A11F-F25F-9204D4566BD9}"/>
              </a:ext>
            </a:extLst>
          </p:cNvPr>
          <p:cNvPicPr>
            <a:picLocks noChangeAspect="1"/>
          </p:cNvPicPr>
          <p:nvPr/>
        </p:nvPicPr>
        <p:blipFill>
          <a:blip r:embed="rId7"/>
          <a:stretch>
            <a:fillRect/>
          </a:stretch>
        </p:blipFill>
        <p:spPr>
          <a:xfrm>
            <a:off x="3286991" y="2754973"/>
            <a:ext cx="5098471" cy="3478188"/>
          </a:xfrm>
          <a:prstGeom prst="rect">
            <a:avLst/>
          </a:prstGeom>
        </p:spPr>
      </p:pic>
      <p:sp>
        <p:nvSpPr>
          <p:cNvPr id="9" name="TextBox 8">
            <a:extLst>
              <a:ext uri="{FF2B5EF4-FFF2-40B4-BE49-F238E27FC236}">
                <a16:creationId xmlns:a16="http://schemas.microsoft.com/office/drawing/2014/main" xmlns="" id="{2A5EDBB0-EE57-EFEC-F247-EB0ACF686F30}"/>
              </a:ext>
            </a:extLst>
          </p:cNvPr>
          <p:cNvSpPr txBox="1"/>
          <p:nvPr/>
        </p:nvSpPr>
        <p:spPr>
          <a:xfrm>
            <a:off x="3775363" y="6312477"/>
            <a:ext cx="40602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Fig: Process of Sharee creation</a:t>
            </a:r>
            <a:endParaRPr lang="en-US" sz="2400" b="1" dirty="0"/>
          </a:p>
        </p:txBody>
      </p:sp>
    </p:spTree>
    <p:extLst>
      <p:ext uri="{BB962C8B-B14F-4D97-AF65-F5344CB8AC3E}">
        <p14:creationId xmlns:p14="http://schemas.microsoft.com/office/powerpoint/2010/main" val="239536723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A5ACA955-2410-6233-060C-A50538F4C6E1}"/>
              </a:ext>
            </a:extLst>
          </p:cNvPr>
          <p:cNvPicPr>
            <a:picLocks noChangeAspect="1"/>
          </p:cNvPicPr>
          <p:nvPr/>
        </p:nvPicPr>
        <p:blipFill rotWithShape="1">
          <a:blip r:embed="rId2"/>
          <a:srcRect t="22414"/>
          <a:stretch/>
        </p:blipFill>
        <p:spPr>
          <a:xfrm>
            <a:off x="-1" y="10"/>
            <a:ext cx="12192001" cy="6857990"/>
          </a:xfrm>
          <a:prstGeom prst="rect">
            <a:avLst/>
          </a:prstGeom>
        </p:spPr>
      </p:pic>
      <p:sp>
        <p:nvSpPr>
          <p:cNvPr id="96" name="Rectangle 84">
            <a:extLst>
              <a:ext uri="{FF2B5EF4-FFF2-40B4-BE49-F238E27FC236}">
                <a16:creationId xmlns:a16="http://schemas.microsoft.com/office/drawing/2014/main" xmlns="" id="{A4206507-76F5-4316-AAF5-4EAFEE5EBD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86">
            <a:extLst>
              <a:ext uri="{FF2B5EF4-FFF2-40B4-BE49-F238E27FC236}">
                <a16:creationId xmlns:a16="http://schemas.microsoft.com/office/drawing/2014/main" xmlns="" id="{03BC2B61-D77E-45AB-8722-15BC6A718A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xmlns="" id="{2391E21B-3FCC-29A3-BCBC-6FBEB3AC2456}"/>
              </a:ext>
            </a:extLst>
          </p:cNvPr>
          <p:cNvSpPr>
            <a:spLocks noGrp="1"/>
          </p:cNvSpPr>
          <p:nvPr>
            <p:ph type="title"/>
          </p:nvPr>
        </p:nvSpPr>
        <p:spPr>
          <a:xfrm>
            <a:off x="965813" y="2953"/>
            <a:ext cx="10771591" cy="1105495"/>
          </a:xfrm>
        </p:spPr>
        <p:txBody>
          <a:bodyPr anchor="ctr">
            <a:normAutofit/>
          </a:bodyPr>
          <a:lstStyle/>
          <a:p>
            <a:r>
              <a:rPr lang="en-US" sz="5400" b="1" dirty="0">
                <a:ln w="22225">
                  <a:solidFill>
                    <a:srgbClr val="FFFFFF"/>
                  </a:solidFill>
                </a:ln>
                <a:solidFill>
                  <a:srgbClr val="FFFFFF"/>
                </a:solidFill>
                <a:latin typeface="DengXian"/>
                <a:ea typeface="DengXian"/>
                <a:cs typeface="Calibri Light"/>
              </a:rPr>
              <a:t>IoT Solution for Silk Production</a:t>
            </a:r>
            <a:r>
              <a:rPr lang="en-US" sz="5400" dirty="0">
                <a:ln w="22225">
                  <a:solidFill>
                    <a:srgbClr val="FFFFFF"/>
                  </a:solidFill>
                </a:ln>
                <a:solidFill>
                  <a:srgbClr val="FFFFFF"/>
                </a:solidFill>
                <a:cs typeface="Calibri Light"/>
              </a:rPr>
              <a:t> </a:t>
            </a:r>
            <a:endParaRPr lang="en-US" sz="5400" dirty="0">
              <a:ln w="22225">
                <a:solidFill>
                  <a:srgbClr val="FFFFFF"/>
                </a:solidFill>
              </a:ln>
              <a:solidFill>
                <a:srgbClr val="FFFFFF"/>
              </a:solidFill>
            </a:endParaRPr>
          </a:p>
        </p:txBody>
      </p:sp>
      <p:sp>
        <p:nvSpPr>
          <p:cNvPr id="98" name="Content Placeholder 7">
            <a:extLst>
              <a:ext uri="{FF2B5EF4-FFF2-40B4-BE49-F238E27FC236}">
                <a16:creationId xmlns:a16="http://schemas.microsoft.com/office/drawing/2014/main" xmlns="" id="{3B351718-DF5B-B026-BA85-A55F2A82B11E}"/>
              </a:ext>
            </a:extLst>
          </p:cNvPr>
          <p:cNvSpPr>
            <a:spLocks noGrp="1"/>
          </p:cNvSpPr>
          <p:nvPr>
            <p:ph idx="1"/>
          </p:nvPr>
        </p:nvSpPr>
        <p:spPr>
          <a:xfrm>
            <a:off x="2089192" y="1531455"/>
            <a:ext cx="9553072" cy="1952828"/>
          </a:xfrm>
        </p:spPr>
        <p:txBody>
          <a:bodyPr vert="horz" lIns="91440" tIns="45720" rIns="91440" bIns="45720" rtlCol="0" anchor="t">
            <a:normAutofit/>
          </a:bodyPr>
          <a:lstStyle/>
          <a:p>
            <a:pPr marL="0" indent="0">
              <a:buNone/>
            </a:pPr>
            <a:endParaRPr lang="en-US" sz="2400" b="1" dirty="0">
              <a:cs typeface="Calibri"/>
            </a:endParaRPr>
          </a:p>
          <a:p>
            <a:pPr marL="0" indent="0">
              <a:buNone/>
            </a:pPr>
            <a:endParaRPr lang="en-US" sz="2400" dirty="0">
              <a:solidFill>
                <a:srgbClr val="FFFFFF"/>
              </a:solidFill>
              <a:cs typeface="Calibri"/>
            </a:endParaRPr>
          </a:p>
        </p:txBody>
      </p:sp>
      <p:cxnSp>
        <p:nvCxnSpPr>
          <p:cNvPr id="3" name="Straight Arrow Connector 2">
            <a:extLst>
              <a:ext uri="{FF2B5EF4-FFF2-40B4-BE49-F238E27FC236}">
                <a16:creationId xmlns:a16="http://schemas.microsoft.com/office/drawing/2014/main" xmlns="" id="{7A7382AC-D9F4-449F-2D79-93D0B85321D9}"/>
              </a:ext>
            </a:extLst>
          </p:cNvPr>
          <p:cNvCxnSpPr/>
          <p:nvPr/>
        </p:nvCxnSpPr>
        <p:spPr>
          <a:xfrm flipV="1">
            <a:off x="1064991" y="888785"/>
            <a:ext cx="10403689" cy="17055"/>
          </a:xfrm>
          <a:prstGeom prst="straightConnector1">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xmlns="" id="{7DB107F5-1B51-66F1-1406-E1B33BDA6C1F}"/>
              </a:ext>
            </a:extLst>
          </p:cNvPr>
          <p:cNvSpPr txBox="1"/>
          <p:nvPr/>
        </p:nvSpPr>
        <p:spPr>
          <a:xfrm>
            <a:off x="7109113" y="3385704"/>
            <a:ext cx="39390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cs typeface="Calibri"/>
            </a:endParaRPr>
          </a:p>
        </p:txBody>
      </p:sp>
      <p:sp>
        <p:nvSpPr>
          <p:cNvPr id="6" name="TextBox 5">
            <a:extLst>
              <a:ext uri="{FF2B5EF4-FFF2-40B4-BE49-F238E27FC236}">
                <a16:creationId xmlns:a16="http://schemas.microsoft.com/office/drawing/2014/main" xmlns="" id="{E90E79DF-7D2C-DE7F-01CD-175F72CBF490}"/>
              </a:ext>
            </a:extLst>
          </p:cNvPr>
          <p:cNvSpPr txBox="1"/>
          <p:nvPr/>
        </p:nvSpPr>
        <p:spPr>
          <a:xfrm>
            <a:off x="2225386" y="3714749"/>
            <a:ext cx="89699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endParaRPr lang="en-US" sz="3600" dirty="0">
              <a:cs typeface="Calibri" panose="020F0502020204030204"/>
            </a:endParaRPr>
          </a:p>
        </p:txBody>
      </p:sp>
      <p:sp>
        <p:nvSpPr>
          <p:cNvPr id="5" name="TextBox 4">
            <a:extLst>
              <a:ext uri="{FF2B5EF4-FFF2-40B4-BE49-F238E27FC236}">
                <a16:creationId xmlns:a16="http://schemas.microsoft.com/office/drawing/2014/main" xmlns="" id="{AE84BC3F-3DAA-7E1B-DB58-2322082EDE06}"/>
              </a:ext>
            </a:extLst>
          </p:cNvPr>
          <p:cNvSpPr txBox="1"/>
          <p:nvPr/>
        </p:nvSpPr>
        <p:spPr>
          <a:xfrm>
            <a:off x="909205" y="1229590"/>
            <a:ext cx="4309747"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q"/>
            </a:pPr>
            <a:r>
              <a:rPr lang="en-US" sz="3200" b="1" dirty="0">
                <a:cs typeface="Calibri" panose="020F0502020204030204"/>
              </a:rPr>
              <a:t>What is Internet of Things(</a:t>
            </a:r>
            <a:r>
              <a:rPr lang="en-US" sz="3200" b="1" dirty="0" err="1">
                <a:cs typeface="Calibri" panose="020F0502020204030204"/>
              </a:rPr>
              <a:t>Iot</a:t>
            </a:r>
            <a:r>
              <a:rPr lang="en-US" sz="3200" b="1" dirty="0">
                <a:cs typeface="Calibri" panose="020F0502020204030204"/>
              </a:rPr>
              <a:t>)?</a:t>
            </a:r>
          </a:p>
          <a:p>
            <a:pPr marL="457200" indent="-457200" algn="just">
              <a:buFont typeface="Wingdings"/>
              <a:buChar char="Ø"/>
            </a:pPr>
            <a:r>
              <a:rPr lang="en-US" sz="2400" dirty="0">
                <a:ea typeface="+mn-lt"/>
                <a:cs typeface="+mn-lt"/>
              </a:rPr>
              <a:t>The Internet of things describes physical objects with sensors, processing ability, software, and other technologies that connect and exchange data with other devices and systems over the Internet or other communications networks. </a:t>
            </a:r>
            <a:endParaRPr lang="en-US" sz="2400" b="1" dirty="0">
              <a:cs typeface="Calibri" panose="020F0502020204030204"/>
            </a:endParaRPr>
          </a:p>
          <a:p>
            <a:pPr marL="285750" indent="-285750">
              <a:buFont typeface="Wingdings"/>
              <a:buChar char="q"/>
            </a:pPr>
            <a:endParaRPr lang="en-US" sz="3200" b="1" dirty="0">
              <a:cs typeface="Calibri" panose="020F0502020204030204"/>
            </a:endParaRPr>
          </a:p>
        </p:txBody>
      </p:sp>
      <p:pic>
        <p:nvPicPr>
          <p:cNvPr id="10" name="Picture 10" descr="Timeline&#10;&#10;Description automatically generated">
            <a:extLst>
              <a:ext uri="{FF2B5EF4-FFF2-40B4-BE49-F238E27FC236}">
                <a16:creationId xmlns:a16="http://schemas.microsoft.com/office/drawing/2014/main" xmlns="" id="{6568BEF7-FEE2-8D72-0E30-AC711603EE33}"/>
              </a:ext>
            </a:extLst>
          </p:cNvPr>
          <p:cNvPicPr>
            <a:picLocks noChangeAspect="1"/>
          </p:cNvPicPr>
          <p:nvPr/>
        </p:nvPicPr>
        <p:blipFill>
          <a:blip r:embed="rId5"/>
          <a:stretch>
            <a:fillRect/>
          </a:stretch>
        </p:blipFill>
        <p:spPr>
          <a:xfrm>
            <a:off x="5218952" y="1392233"/>
            <a:ext cx="6423312" cy="4645032"/>
          </a:xfrm>
          <a:prstGeom prst="rect">
            <a:avLst/>
          </a:prstGeom>
        </p:spPr>
      </p:pic>
    </p:spTree>
    <p:extLst>
      <p:ext uri="{BB962C8B-B14F-4D97-AF65-F5344CB8AC3E}">
        <p14:creationId xmlns:p14="http://schemas.microsoft.com/office/powerpoint/2010/main" val="294879471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A5ACA955-2410-6233-060C-A50538F4C6E1}"/>
              </a:ext>
            </a:extLst>
          </p:cNvPr>
          <p:cNvPicPr>
            <a:picLocks noChangeAspect="1"/>
          </p:cNvPicPr>
          <p:nvPr/>
        </p:nvPicPr>
        <p:blipFill rotWithShape="1">
          <a:blip r:embed="rId2"/>
          <a:srcRect t="22414"/>
          <a:stretch/>
        </p:blipFill>
        <p:spPr>
          <a:xfrm>
            <a:off x="-1" y="10"/>
            <a:ext cx="12192001" cy="6857990"/>
          </a:xfrm>
          <a:prstGeom prst="rect">
            <a:avLst/>
          </a:prstGeom>
        </p:spPr>
      </p:pic>
      <p:sp>
        <p:nvSpPr>
          <p:cNvPr id="96" name="Rectangle 84">
            <a:extLst>
              <a:ext uri="{FF2B5EF4-FFF2-40B4-BE49-F238E27FC236}">
                <a16:creationId xmlns:a16="http://schemas.microsoft.com/office/drawing/2014/main" xmlns="" id="{A4206507-76F5-4316-AAF5-4EAFEE5EBD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86">
            <a:extLst>
              <a:ext uri="{FF2B5EF4-FFF2-40B4-BE49-F238E27FC236}">
                <a16:creationId xmlns:a16="http://schemas.microsoft.com/office/drawing/2014/main" xmlns="" id="{03BC2B61-D77E-45AB-8722-15BC6A718A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xmlns="" id="{2391E21B-3FCC-29A3-BCBC-6FBEB3AC2456}"/>
              </a:ext>
            </a:extLst>
          </p:cNvPr>
          <p:cNvSpPr>
            <a:spLocks noGrp="1"/>
          </p:cNvSpPr>
          <p:nvPr>
            <p:ph type="title"/>
          </p:nvPr>
        </p:nvSpPr>
        <p:spPr>
          <a:xfrm>
            <a:off x="965813" y="2953"/>
            <a:ext cx="10771591" cy="1105495"/>
          </a:xfrm>
        </p:spPr>
        <p:txBody>
          <a:bodyPr anchor="ctr">
            <a:normAutofit/>
          </a:bodyPr>
          <a:lstStyle/>
          <a:p>
            <a:r>
              <a:rPr lang="en-US" sz="5400" b="1" dirty="0">
                <a:ln w="22225">
                  <a:solidFill>
                    <a:srgbClr val="FFFFFF"/>
                  </a:solidFill>
                </a:ln>
                <a:solidFill>
                  <a:srgbClr val="FFFFFF"/>
                </a:solidFill>
                <a:latin typeface="DengXian"/>
                <a:ea typeface="DengXian"/>
                <a:cs typeface="Calibri Light"/>
              </a:rPr>
              <a:t>IoT Solution for Silk Production</a:t>
            </a:r>
            <a:r>
              <a:rPr lang="en-US" sz="5400" dirty="0">
                <a:ln w="22225">
                  <a:solidFill>
                    <a:srgbClr val="FFFFFF"/>
                  </a:solidFill>
                </a:ln>
                <a:solidFill>
                  <a:srgbClr val="FFFFFF"/>
                </a:solidFill>
                <a:cs typeface="Calibri Light"/>
              </a:rPr>
              <a:t> </a:t>
            </a:r>
            <a:endParaRPr lang="en-US" sz="5400" dirty="0">
              <a:ln w="22225">
                <a:solidFill>
                  <a:srgbClr val="FFFFFF"/>
                </a:solidFill>
              </a:ln>
              <a:solidFill>
                <a:srgbClr val="FFFFFF"/>
              </a:solidFill>
            </a:endParaRPr>
          </a:p>
        </p:txBody>
      </p:sp>
      <p:sp>
        <p:nvSpPr>
          <p:cNvPr id="98" name="Content Placeholder 7">
            <a:extLst>
              <a:ext uri="{FF2B5EF4-FFF2-40B4-BE49-F238E27FC236}">
                <a16:creationId xmlns:a16="http://schemas.microsoft.com/office/drawing/2014/main" xmlns="" id="{3B351718-DF5B-B026-BA85-A55F2A82B11E}"/>
              </a:ext>
            </a:extLst>
          </p:cNvPr>
          <p:cNvSpPr>
            <a:spLocks noGrp="1"/>
          </p:cNvSpPr>
          <p:nvPr>
            <p:ph idx="1"/>
          </p:nvPr>
        </p:nvSpPr>
        <p:spPr>
          <a:xfrm>
            <a:off x="2089192" y="1531455"/>
            <a:ext cx="9553072" cy="1952828"/>
          </a:xfrm>
        </p:spPr>
        <p:txBody>
          <a:bodyPr vert="horz" lIns="91440" tIns="45720" rIns="91440" bIns="45720" rtlCol="0" anchor="t">
            <a:normAutofit/>
          </a:bodyPr>
          <a:lstStyle/>
          <a:p>
            <a:pPr>
              <a:buFont typeface="Wingdings"/>
              <a:buChar char="q"/>
            </a:pPr>
            <a:endParaRPr lang="en-US" sz="2400" b="1" dirty="0">
              <a:cs typeface="Calibri"/>
            </a:endParaRPr>
          </a:p>
          <a:p>
            <a:pPr>
              <a:buFont typeface="Wingdings"/>
              <a:buChar char="q"/>
            </a:pPr>
            <a:endParaRPr lang="en-US" sz="2400" dirty="0">
              <a:solidFill>
                <a:srgbClr val="FFFFFF"/>
              </a:solidFill>
              <a:cs typeface="Calibri"/>
            </a:endParaRPr>
          </a:p>
        </p:txBody>
      </p:sp>
      <p:cxnSp>
        <p:nvCxnSpPr>
          <p:cNvPr id="3" name="Straight Arrow Connector 2">
            <a:extLst>
              <a:ext uri="{FF2B5EF4-FFF2-40B4-BE49-F238E27FC236}">
                <a16:creationId xmlns:a16="http://schemas.microsoft.com/office/drawing/2014/main" xmlns="" id="{7A7382AC-D9F4-449F-2D79-93D0B85321D9}"/>
              </a:ext>
            </a:extLst>
          </p:cNvPr>
          <p:cNvCxnSpPr/>
          <p:nvPr/>
        </p:nvCxnSpPr>
        <p:spPr>
          <a:xfrm flipV="1">
            <a:off x="1064991" y="868101"/>
            <a:ext cx="10393946" cy="37739"/>
          </a:xfrm>
          <a:prstGeom prst="straightConnector1">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xmlns="" id="{7DB107F5-1B51-66F1-1406-E1B33BDA6C1F}"/>
              </a:ext>
            </a:extLst>
          </p:cNvPr>
          <p:cNvSpPr txBox="1"/>
          <p:nvPr/>
        </p:nvSpPr>
        <p:spPr>
          <a:xfrm>
            <a:off x="7109113" y="3385704"/>
            <a:ext cx="39390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cs typeface="Calibri"/>
            </a:endParaRPr>
          </a:p>
        </p:txBody>
      </p:sp>
      <p:sp>
        <p:nvSpPr>
          <p:cNvPr id="6" name="TextBox 5">
            <a:extLst>
              <a:ext uri="{FF2B5EF4-FFF2-40B4-BE49-F238E27FC236}">
                <a16:creationId xmlns:a16="http://schemas.microsoft.com/office/drawing/2014/main" xmlns="" id="{E90E79DF-7D2C-DE7F-01CD-175F72CBF490}"/>
              </a:ext>
            </a:extLst>
          </p:cNvPr>
          <p:cNvSpPr txBox="1"/>
          <p:nvPr/>
        </p:nvSpPr>
        <p:spPr>
          <a:xfrm>
            <a:off x="2225386" y="3714749"/>
            <a:ext cx="89699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endParaRPr lang="en-US" sz="3600" dirty="0">
              <a:cs typeface="Calibri" panose="020F0502020204030204"/>
            </a:endParaRPr>
          </a:p>
        </p:txBody>
      </p:sp>
      <p:sp>
        <p:nvSpPr>
          <p:cNvPr id="5" name="TextBox 4">
            <a:extLst>
              <a:ext uri="{FF2B5EF4-FFF2-40B4-BE49-F238E27FC236}">
                <a16:creationId xmlns:a16="http://schemas.microsoft.com/office/drawing/2014/main" xmlns="" id="{E0B8D7A4-14EA-9257-53EB-44E6C3234710}"/>
              </a:ext>
            </a:extLst>
          </p:cNvPr>
          <p:cNvSpPr txBox="1"/>
          <p:nvPr/>
        </p:nvSpPr>
        <p:spPr>
          <a:xfrm>
            <a:off x="2156113" y="1541318"/>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xmlns="" id="{D3F67589-A755-0995-4BB5-40FA2E84B06F}"/>
              </a:ext>
            </a:extLst>
          </p:cNvPr>
          <p:cNvSpPr txBox="1"/>
          <p:nvPr/>
        </p:nvSpPr>
        <p:spPr>
          <a:xfrm>
            <a:off x="3377044" y="2571750"/>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xmlns="" id="{059D926F-2C59-A1A5-97FC-8597A11193DA}"/>
              </a:ext>
            </a:extLst>
          </p:cNvPr>
          <p:cNvSpPr txBox="1"/>
          <p:nvPr/>
        </p:nvSpPr>
        <p:spPr>
          <a:xfrm>
            <a:off x="4563341" y="2043545"/>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xmlns="" id="{175A042F-4B0A-5F58-5441-48AA02CA4A1C}"/>
              </a:ext>
            </a:extLst>
          </p:cNvPr>
          <p:cNvSpPr txBox="1"/>
          <p:nvPr/>
        </p:nvSpPr>
        <p:spPr>
          <a:xfrm>
            <a:off x="2511137" y="1679863"/>
            <a:ext cx="6562723" cy="27392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3200" b="1" dirty="0">
                <a:cs typeface="Calibri" panose="020F0502020204030204"/>
              </a:rPr>
              <a:t>Why we need IoT in Sericulture?</a:t>
            </a:r>
          </a:p>
          <a:p>
            <a:pPr marL="914400" lvl="1" indent="-457200">
              <a:buFont typeface="Wingdings"/>
              <a:buChar char="ü"/>
            </a:pPr>
            <a:r>
              <a:rPr lang="en-US" sz="2800" dirty="0">
                <a:cs typeface="Calibri" panose="020F0502020204030204"/>
              </a:rPr>
              <a:t>Better monitoring system.</a:t>
            </a:r>
          </a:p>
          <a:p>
            <a:pPr marL="914400" lvl="1" indent="-457200">
              <a:buFont typeface="Wingdings"/>
              <a:buChar char="ü"/>
            </a:pPr>
            <a:r>
              <a:rPr lang="en-US" sz="2800" dirty="0">
                <a:cs typeface="Calibri" panose="020F0502020204030204"/>
              </a:rPr>
              <a:t>Better data collecting method.</a:t>
            </a:r>
          </a:p>
          <a:p>
            <a:pPr marL="914400" lvl="1" indent="-457200">
              <a:buFont typeface="Wingdings"/>
              <a:buChar char="ü"/>
            </a:pPr>
            <a:r>
              <a:rPr lang="en-US" sz="2800" dirty="0">
                <a:cs typeface="Calibri" panose="020F0502020204030204"/>
              </a:rPr>
              <a:t>Best suitable environment creation.</a:t>
            </a:r>
          </a:p>
          <a:p>
            <a:pPr marL="914400" lvl="1" indent="-457200">
              <a:buFont typeface="Wingdings"/>
              <a:buChar char="ü"/>
            </a:pPr>
            <a:r>
              <a:rPr lang="en-US" sz="2800" dirty="0">
                <a:cs typeface="Calibri" panose="020F0502020204030204"/>
              </a:rPr>
              <a:t>Low cost, high output.</a:t>
            </a:r>
          </a:p>
          <a:p>
            <a:pPr marL="914400" lvl="1" indent="-457200">
              <a:buFont typeface="Wingdings"/>
              <a:buChar char="ü"/>
            </a:pPr>
            <a:r>
              <a:rPr lang="en-US" sz="2800" dirty="0">
                <a:cs typeface="Calibri" panose="020F0502020204030204"/>
              </a:rPr>
              <a:t>Quality assurance.</a:t>
            </a:r>
          </a:p>
        </p:txBody>
      </p:sp>
    </p:spTree>
    <p:extLst>
      <p:ext uri="{BB962C8B-B14F-4D97-AF65-F5344CB8AC3E}">
        <p14:creationId xmlns:p14="http://schemas.microsoft.com/office/powerpoint/2010/main" val="20550609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A5ACA955-2410-6233-060C-A50538F4C6E1}"/>
              </a:ext>
            </a:extLst>
          </p:cNvPr>
          <p:cNvPicPr>
            <a:picLocks noChangeAspect="1"/>
          </p:cNvPicPr>
          <p:nvPr/>
        </p:nvPicPr>
        <p:blipFill rotWithShape="1">
          <a:blip r:embed="rId2"/>
          <a:srcRect t="22414"/>
          <a:stretch/>
        </p:blipFill>
        <p:spPr>
          <a:xfrm>
            <a:off x="-1" y="10"/>
            <a:ext cx="12192001" cy="6857990"/>
          </a:xfrm>
          <a:prstGeom prst="rect">
            <a:avLst/>
          </a:prstGeom>
        </p:spPr>
      </p:pic>
      <p:sp>
        <p:nvSpPr>
          <p:cNvPr id="96" name="Rectangle 84">
            <a:extLst>
              <a:ext uri="{FF2B5EF4-FFF2-40B4-BE49-F238E27FC236}">
                <a16:creationId xmlns:a16="http://schemas.microsoft.com/office/drawing/2014/main" xmlns="" id="{A4206507-76F5-4316-AAF5-4EAFEE5EBD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86">
            <a:extLst>
              <a:ext uri="{FF2B5EF4-FFF2-40B4-BE49-F238E27FC236}">
                <a16:creationId xmlns:a16="http://schemas.microsoft.com/office/drawing/2014/main" xmlns="" id="{03BC2B61-D77E-45AB-8722-15BC6A718A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xmlns="" id="{2391E21B-3FCC-29A3-BCBC-6FBEB3AC2456}"/>
              </a:ext>
            </a:extLst>
          </p:cNvPr>
          <p:cNvSpPr>
            <a:spLocks noGrp="1"/>
          </p:cNvSpPr>
          <p:nvPr>
            <p:ph type="title"/>
          </p:nvPr>
        </p:nvSpPr>
        <p:spPr>
          <a:xfrm>
            <a:off x="965813" y="2953"/>
            <a:ext cx="10771591" cy="1105495"/>
          </a:xfrm>
        </p:spPr>
        <p:txBody>
          <a:bodyPr anchor="ctr">
            <a:normAutofit/>
          </a:bodyPr>
          <a:lstStyle/>
          <a:p>
            <a:r>
              <a:rPr lang="en-US" sz="5400" b="1" dirty="0">
                <a:ln w="22225">
                  <a:solidFill>
                    <a:srgbClr val="FFFFFF"/>
                  </a:solidFill>
                </a:ln>
                <a:solidFill>
                  <a:srgbClr val="FFFFFF"/>
                </a:solidFill>
                <a:latin typeface="DengXian"/>
                <a:ea typeface="DengXian"/>
                <a:cs typeface="Calibri Light"/>
              </a:rPr>
              <a:t>IoT Solution for Silk Production</a:t>
            </a:r>
            <a:r>
              <a:rPr lang="en-US" sz="5400" dirty="0">
                <a:ln w="22225">
                  <a:solidFill>
                    <a:srgbClr val="FFFFFF"/>
                  </a:solidFill>
                </a:ln>
                <a:solidFill>
                  <a:srgbClr val="FFFFFF"/>
                </a:solidFill>
                <a:cs typeface="Calibri Light"/>
              </a:rPr>
              <a:t> </a:t>
            </a:r>
            <a:endParaRPr lang="en-US" sz="5400" dirty="0">
              <a:ln w="22225">
                <a:solidFill>
                  <a:srgbClr val="FFFFFF"/>
                </a:solidFill>
              </a:ln>
              <a:solidFill>
                <a:srgbClr val="FFFFFF"/>
              </a:solidFill>
            </a:endParaRPr>
          </a:p>
        </p:txBody>
      </p:sp>
      <p:sp>
        <p:nvSpPr>
          <p:cNvPr id="98" name="Content Placeholder 7">
            <a:extLst>
              <a:ext uri="{FF2B5EF4-FFF2-40B4-BE49-F238E27FC236}">
                <a16:creationId xmlns:a16="http://schemas.microsoft.com/office/drawing/2014/main" xmlns="" id="{3B351718-DF5B-B026-BA85-A55F2A82B11E}"/>
              </a:ext>
            </a:extLst>
          </p:cNvPr>
          <p:cNvSpPr>
            <a:spLocks noGrp="1"/>
          </p:cNvSpPr>
          <p:nvPr>
            <p:ph idx="1"/>
          </p:nvPr>
        </p:nvSpPr>
        <p:spPr>
          <a:xfrm>
            <a:off x="2089192" y="1531455"/>
            <a:ext cx="9553072" cy="1952828"/>
          </a:xfrm>
        </p:spPr>
        <p:txBody>
          <a:bodyPr vert="horz" lIns="91440" tIns="45720" rIns="91440" bIns="45720" rtlCol="0" anchor="t">
            <a:normAutofit/>
          </a:bodyPr>
          <a:lstStyle/>
          <a:p>
            <a:pPr marL="0" indent="0">
              <a:buNone/>
            </a:pPr>
            <a:endParaRPr lang="en-US" sz="2400" b="1" dirty="0">
              <a:cs typeface="Calibri"/>
            </a:endParaRPr>
          </a:p>
          <a:p>
            <a:pPr marL="0" indent="0">
              <a:buNone/>
            </a:pPr>
            <a:endParaRPr lang="en-US" sz="2400" dirty="0">
              <a:solidFill>
                <a:srgbClr val="FFFFFF"/>
              </a:solidFill>
              <a:cs typeface="Calibri"/>
            </a:endParaRPr>
          </a:p>
        </p:txBody>
      </p:sp>
      <p:cxnSp>
        <p:nvCxnSpPr>
          <p:cNvPr id="3" name="Straight Arrow Connector 2">
            <a:extLst>
              <a:ext uri="{FF2B5EF4-FFF2-40B4-BE49-F238E27FC236}">
                <a16:creationId xmlns:a16="http://schemas.microsoft.com/office/drawing/2014/main" xmlns="" id="{7A7382AC-D9F4-449F-2D79-93D0B85321D9}"/>
              </a:ext>
            </a:extLst>
          </p:cNvPr>
          <p:cNvCxnSpPr/>
          <p:nvPr/>
        </p:nvCxnSpPr>
        <p:spPr>
          <a:xfrm flipV="1">
            <a:off x="1064991" y="868101"/>
            <a:ext cx="10370796" cy="37739"/>
          </a:xfrm>
          <a:prstGeom prst="straightConnector1">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xmlns="" id="{7DB107F5-1B51-66F1-1406-E1B33BDA6C1F}"/>
              </a:ext>
            </a:extLst>
          </p:cNvPr>
          <p:cNvSpPr txBox="1"/>
          <p:nvPr/>
        </p:nvSpPr>
        <p:spPr>
          <a:xfrm>
            <a:off x="7109113" y="3385704"/>
            <a:ext cx="39390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cs typeface="Calibri"/>
            </a:endParaRPr>
          </a:p>
        </p:txBody>
      </p:sp>
      <p:sp>
        <p:nvSpPr>
          <p:cNvPr id="6" name="TextBox 5">
            <a:extLst>
              <a:ext uri="{FF2B5EF4-FFF2-40B4-BE49-F238E27FC236}">
                <a16:creationId xmlns:a16="http://schemas.microsoft.com/office/drawing/2014/main" xmlns="" id="{E90E79DF-7D2C-DE7F-01CD-175F72CBF490}"/>
              </a:ext>
            </a:extLst>
          </p:cNvPr>
          <p:cNvSpPr txBox="1"/>
          <p:nvPr/>
        </p:nvSpPr>
        <p:spPr>
          <a:xfrm>
            <a:off x="2225386" y="3714749"/>
            <a:ext cx="89699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endParaRPr lang="en-US" sz="3600" dirty="0">
              <a:cs typeface="Calibri" panose="020F0502020204030204"/>
            </a:endParaRPr>
          </a:p>
        </p:txBody>
      </p:sp>
      <p:sp>
        <p:nvSpPr>
          <p:cNvPr id="5" name="TextBox 4">
            <a:extLst>
              <a:ext uri="{FF2B5EF4-FFF2-40B4-BE49-F238E27FC236}">
                <a16:creationId xmlns:a16="http://schemas.microsoft.com/office/drawing/2014/main" xmlns="" id="{B1081CE3-7B03-9F77-0029-93CCBC7DB944}"/>
              </a:ext>
            </a:extLst>
          </p:cNvPr>
          <p:cNvSpPr txBox="1"/>
          <p:nvPr/>
        </p:nvSpPr>
        <p:spPr>
          <a:xfrm>
            <a:off x="2554433" y="1679863"/>
            <a:ext cx="7731699" cy="30162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3200" b="1" dirty="0">
                <a:cs typeface="Calibri" panose="020F0502020204030204"/>
              </a:rPr>
              <a:t>Stages of IoT implementation process </a:t>
            </a:r>
            <a:r>
              <a:rPr lang="en-US" dirty="0">
                <a:cs typeface="Calibri" panose="020F0502020204030204"/>
              </a:rPr>
              <a:t> </a:t>
            </a:r>
          </a:p>
          <a:p>
            <a:pPr marL="800100" lvl="1" indent="-342900">
              <a:buAutoNum type="romanLcPeriod"/>
            </a:pPr>
            <a:r>
              <a:rPr lang="en-US" sz="2800" dirty="0">
                <a:ea typeface="+mn-lt"/>
                <a:cs typeface="+mn-lt"/>
              </a:rPr>
              <a:t>Installation stage</a:t>
            </a:r>
          </a:p>
          <a:p>
            <a:pPr marL="800100" lvl="1" indent="-342900">
              <a:buFontTx/>
              <a:buAutoNum type="romanLcPeriod"/>
            </a:pPr>
            <a:r>
              <a:rPr lang="en-US" sz="2800" dirty="0">
                <a:cs typeface="Calibri" panose="020F0502020204030204"/>
              </a:rPr>
              <a:t>Testing and Observation stage</a:t>
            </a:r>
          </a:p>
          <a:p>
            <a:pPr marL="800100" lvl="1" indent="-342900">
              <a:buFontTx/>
              <a:buAutoNum type="romanLcPeriod"/>
            </a:pPr>
            <a:r>
              <a:rPr lang="en-US" sz="2800" dirty="0">
                <a:cs typeface="Calibri" panose="020F0502020204030204"/>
              </a:rPr>
              <a:t>Analysis stage</a:t>
            </a:r>
          </a:p>
          <a:p>
            <a:pPr marL="800100" lvl="1" indent="-342900">
              <a:buFontTx/>
              <a:buAutoNum type="romanLcPeriod"/>
            </a:pPr>
            <a:r>
              <a:rPr lang="en-US" sz="2800" dirty="0">
                <a:cs typeface="Calibri" panose="020F0502020204030204"/>
              </a:rPr>
              <a:t>Adjustment stage</a:t>
            </a:r>
          </a:p>
          <a:p>
            <a:pPr marL="800100" lvl="1" indent="-342900">
              <a:buFontTx/>
              <a:buAutoNum type="romanLcPeriod"/>
            </a:pPr>
            <a:r>
              <a:rPr lang="en-US" sz="2800" dirty="0">
                <a:cs typeface="Calibri" panose="020F0502020204030204"/>
              </a:rPr>
              <a:t>Commercial stage</a:t>
            </a:r>
          </a:p>
          <a:p>
            <a:pPr marL="285750" indent="-285750">
              <a:buFont typeface="Arial"/>
              <a:buChar char="•"/>
            </a:pPr>
            <a:endParaRPr lang="en-US" dirty="0">
              <a:cs typeface="Calibri" panose="020F0502020204030204"/>
            </a:endParaRPr>
          </a:p>
        </p:txBody>
      </p:sp>
    </p:spTree>
    <p:extLst>
      <p:ext uri="{BB962C8B-B14F-4D97-AF65-F5344CB8AC3E}">
        <p14:creationId xmlns:p14="http://schemas.microsoft.com/office/powerpoint/2010/main" val="411496149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A5ACA955-2410-6233-060C-A50538F4C6E1}"/>
              </a:ext>
            </a:extLst>
          </p:cNvPr>
          <p:cNvPicPr>
            <a:picLocks noChangeAspect="1"/>
          </p:cNvPicPr>
          <p:nvPr/>
        </p:nvPicPr>
        <p:blipFill rotWithShape="1">
          <a:blip r:embed="rId2"/>
          <a:srcRect t="22414"/>
          <a:stretch/>
        </p:blipFill>
        <p:spPr>
          <a:xfrm>
            <a:off x="-1" y="10"/>
            <a:ext cx="12192001" cy="6857990"/>
          </a:xfrm>
          <a:prstGeom prst="rect">
            <a:avLst/>
          </a:prstGeom>
        </p:spPr>
      </p:pic>
      <p:sp>
        <p:nvSpPr>
          <p:cNvPr id="96" name="Rectangle 84">
            <a:extLst>
              <a:ext uri="{FF2B5EF4-FFF2-40B4-BE49-F238E27FC236}">
                <a16:creationId xmlns:a16="http://schemas.microsoft.com/office/drawing/2014/main" xmlns="" id="{A4206507-76F5-4316-AAF5-4EAFEE5EBD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86">
            <a:extLst>
              <a:ext uri="{FF2B5EF4-FFF2-40B4-BE49-F238E27FC236}">
                <a16:creationId xmlns:a16="http://schemas.microsoft.com/office/drawing/2014/main" xmlns="" id="{03BC2B61-D77E-45AB-8722-15BC6A718A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xmlns="" id="{2391E21B-3FCC-29A3-BCBC-6FBEB3AC2456}"/>
              </a:ext>
            </a:extLst>
          </p:cNvPr>
          <p:cNvSpPr>
            <a:spLocks noGrp="1"/>
          </p:cNvSpPr>
          <p:nvPr>
            <p:ph type="title"/>
          </p:nvPr>
        </p:nvSpPr>
        <p:spPr>
          <a:xfrm>
            <a:off x="965813" y="2953"/>
            <a:ext cx="10771591" cy="1105495"/>
          </a:xfrm>
        </p:spPr>
        <p:txBody>
          <a:bodyPr anchor="ctr">
            <a:normAutofit/>
          </a:bodyPr>
          <a:lstStyle/>
          <a:p>
            <a:r>
              <a:rPr lang="en-US" sz="5400" b="1" dirty="0">
                <a:ln w="22225">
                  <a:solidFill>
                    <a:srgbClr val="FFFFFF"/>
                  </a:solidFill>
                </a:ln>
                <a:solidFill>
                  <a:srgbClr val="FFFFFF"/>
                </a:solidFill>
                <a:latin typeface="DengXian"/>
                <a:ea typeface="DengXian"/>
                <a:cs typeface="Calibri Light"/>
              </a:rPr>
              <a:t>IoT Solution for Silk Production</a:t>
            </a:r>
            <a:r>
              <a:rPr lang="en-US" sz="5400" dirty="0">
                <a:ln w="22225">
                  <a:solidFill>
                    <a:srgbClr val="FFFFFF"/>
                  </a:solidFill>
                </a:ln>
                <a:solidFill>
                  <a:srgbClr val="FFFFFF"/>
                </a:solidFill>
                <a:cs typeface="Calibri Light"/>
              </a:rPr>
              <a:t> </a:t>
            </a:r>
            <a:endParaRPr lang="en-US" sz="5400" dirty="0">
              <a:ln w="22225">
                <a:solidFill>
                  <a:srgbClr val="FFFFFF"/>
                </a:solidFill>
              </a:ln>
              <a:solidFill>
                <a:srgbClr val="FFFFFF"/>
              </a:solidFill>
            </a:endParaRPr>
          </a:p>
        </p:txBody>
      </p:sp>
      <p:sp>
        <p:nvSpPr>
          <p:cNvPr id="98" name="Content Placeholder 7">
            <a:extLst>
              <a:ext uri="{FF2B5EF4-FFF2-40B4-BE49-F238E27FC236}">
                <a16:creationId xmlns:a16="http://schemas.microsoft.com/office/drawing/2014/main" xmlns="" id="{3B351718-DF5B-B026-BA85-A55F2A82B11E}"/>
              </a:ext>
            </a:extLst>
          </p:cNvPr>
          <p:cNvSpPr>
            <a:spLocks noGrp="1"/>
          </p:cNvSpPr>
          <p:nvPr>
            <p:ph idx="1"/>
          </p:nvPr>
        </p:nvSpPr>
        <p:spPr>
          <a:xfrm>
            <a:off x="2089192" y="1531455"/>
            <a:ext cx="9553072" cy="1952828"/>
          </a:xfrm>
        </p:spPr>
        <p:txBody>
          <a:bodyPr vert="horz" lIns="91440" tIns="45720" rIns="91440" bIns="45720" rtlCol="0" anchor="t">
            <a:normAutofit/>
          </a:bodyPr>
          <a:lstStyle/>
          <a:p>
            <a:pPr marL="0" indent="0">
              <a:buNone/>
            </a:pPr>
            <a:endParaRPr lang="en-US" sz="2400" b="1" dirty="0">
              <a:cs typeface="Calibri"/>
            </a:endParaRPr>
          </a:p>
          <a:p>
            <a:pPr marL="0" indent="0">
              <a:buNone/>
            </a:pPr>
            <a:endParaRPr lang="en-US" sz="2400" dirty="0">
              <a:solidFill>
                <a:srgbClr val="FFFFFF"/>
              </a:solidFill>
              <a:cs typeface="Calibri"/>
            </a:endParaRPr>
          </a:p>
        </p:txBody>
      </p:sp>
      <p:cxnSp>
        <p:nvCxnSpPr>
          <p:cNvPr id="3" name="Straight Arrow Connector 2">
            <a:extLst>
              <a:ext uri="{FF2B5EF4-FFF2-40B4-BE49-F238E27FC236}">
                <a16:creationId xmlns:a16="http://schemas.microsoft.com/office/drawing/2014/main" xmlns="" id="{7A7382AC-D9F4-449F-2D79-93D0B85321D9}"/>
              </a:ext>
            </a:extLst>
          </p:cNvPr>
          <p:cNvCxnSpPr/>
          <p:nvPr/>
        </p:nvCxnSpPr>
        <p:spPr>
          <a:xfrm>
            <a:off x="1064991" y="905840"/>
            <a:ext cx="10370796" cy="13014"/>
          </a:xfrm>
          <a:prstGeom prst="straightConnector1">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xmlns="" id="{7DB107F5-1B51-66F1-1406-E1B33BDA6C1F}"/>
              </a:ext>
            </a:extLst>
          </p:cNvPr>
          <p:cNvSpPr txBox="1"/>
          <p:nvPr/>
        </p:nvSpPr>
        <p:spPr>
          <a:xfrm>
            <a:off x="7109113" y="3385704"/>
            <a:ext cx="39390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cs typeface="Calibri"/>
            </a:endParaRPr>
          </a:p>
        </p:txBody>
      </p:sp>
      <p:sp>
        <p:nvSpPr>
          <p:cNvPr id="6" name="TextBox 5">
            <a:extLst>
              <a:ext uri="{FF2B5EF4-FFF2-40B4-BE49-F238E27FC236}">
                <a16:creationId xmlns:a16="http://schemas.microsoft.com/office/drawing/2014/main" xmlns="" id="{E90E79DF-7D2C-DE7F-01CD-175F72CBF490}"/>
              </a:ext>
            </a:extLst>
          </p:cNvPr>
          <p:cNvSpPr txBox="1"/>
          <p:nvPr/>
        </p:nvSpPr>
        <p:spPr>
          <a:xfrm>
            <a:off x="2225386" y="3714749"/>
            <a:ext cx="89699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endParaRPr lang="en-US" sz="3600" dirty="0">
              <a:cs typeface="Calibri" panose="020F0502020204030204"/>
            </a:endParaRPr>
          </a:p>
        </p:txBody>
      </p:sp>
      <p:pic>
        <p:nvPicPr>
          <p:cNvPr id="5" name="Picture 6" descr="A picture containing text, indoor, box&#10;&#10;Description automatically generated">
            <a:extLst>
              <a:ext uri="{FF2B5EF4-FFF2-40B4-BE49-F238E27FC236}">
                <a16:creationId xmlns:a16="http://schemas.microsoft.com/office/drawing/2014/main" xmlns="" id="{16F8032E-B733-D4B6-4A3E-071164FC8A8F}"/>
              </a:ext>
            </a:extLst>
          </p:cNvPr>
          <p:cNvPicPr>
            <a:picLocks noChangeAspect="1"/>
          </p:cNvPicPr>
          <p:nvPr/>
        </p:nvPicPr>
        <p:blipFill>
          <a:blip r:embed="rId5"/>
          <a:stretch>
            <a:fillRect/>
          </a:stretch>
        </p:blipFill>
        <p:spPr>
          <a:xfrm>
            <a:off x="1161185" y="958426"/>
            <a:ext cx="4509653" cy="5051713"/>
          </a:xfrm>
          <a:prstGeom prst="rect">
            <a:avLst/>
          </a:prstGeom>
        </p:spPr>
      </p:pic>
      <p:pic>
        <p:nvPicPr>
          <p:cNvPr id="7" name="Picture 7" descr="A picture containing indoor&#10;&#10;Description automatically generated">
            <a:extLst>
              <a:ext uri="{FF2B5EF4-FFF2-40B4-BE49-F238E27FC236}">
                <a16:creationId xmlns:a16="http://schemas.microsoft.com/office/drawing/2014/main" xmlns="" id="{00C87379-BBF3-68F6-3944-CE399EB3B0B3}"/>
              </a:ext>
            </a:extLst>
          </p:cNvPr>
          <p:cNvPicPr>
            <a:picLocks noChangeAspect="1"/>
          </p:cNvPicPr>
          <p:nvPr/>
        </p:nvPicPr>
        <p:blipFill>
          <a:blip r:embed="rId6"/>
          <a:stretch>
            <a:fillRect/>
          </a:stretch>
        </p:blipFill>
        <p:spPr>
          <a:xfrm>
            <a:off x="6351608" y="950769"/>
            <a:ext cx="4925290" cy="5044786"/>
          </a:xfrm>
          <a:prstGeom prst="rect">
            <a:avLst/>
          </a:prstGeom>
        </p:spPr>
      </p:pic>
      <p:sp>
        <p:nvSpPr>
          <p:cNvPr id="8" name="TextBox 7">
            <a:extLst>
              <a:ext uri="{FF2B5EF4-FFF2-40B4-BE49-F238E27FC236}">
                <a16:creationId xmlns:a16="http://schemas.microsoft.com/office/drawing/2014/main" xmlns="" id="{642267F9-F5E9-31FB-E0C6-73B1036F169A}"/>
              </a:ext>
            </a:extLst>
          </p:cNvPr>
          <p:cNvSpPr txBox="1"/>
          <p:nvPr/>
        </p:nvSpPr>
        <p:spPr>
          <a:xfrm>
            <a:off x="5489864" y="6286500"/>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xmlns="" id="{F333C3BE-8D67-693A-9A1E-44A52D4F89EC}"/>
              </a:ext>
            </a:extLst>
          </p:cNvPr>
          <p:cNvSpPr txBox="1"/>
          <p:nvPr/>
        </p:nvSpPr>
        <p:spPr>
          <a:xfrm>
            <a:off x="1489365" y="6165272"/>
            <a:ext cx="89612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cs typeface="Calibri"/>
              </a:rPr>
              <a:t>Fig: An artificial </a:t>
            </a:r>
            <a:r>
              <a:rPr lang="en-US" sz="2400" b="1" dirty="0" smtClean="0">
                <a:cs typeface="Calibri"/>
              </a:rPr>
              <a:t>environment </a:t>
            </a:r>
            <a:r>
              <a:rPr lang="en-US" sz="2400" b="1" dirty="0">
                <a:cs typeface="Calibri"/>
              </a:rPr>
              <a:t>for silkworm rearing using IoT</a:t>
            </a:r>
          </a:p>
        </p:txBody>
      </p:sp>
    </p:spTree>
    <p:extLst>
      <p:ext uri="{BB962C8B-B14F-4D97-AF65-F5344CB8AC3E}">
        <p14:creationId xmlns:p14="http://schemas.microsoft.com/office/powerpoint/2010/main" val="259252773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A5ACA955-2410-6233-060C-A50538F4C6E1}"/>
              </a:ext>
            </a:extLst>
          </p:cNvPr>
          <p:cNvPicPr>
            <a:picLocks noChangeAspect="1"/>
          </p:cNvPicPr>
          <p:nvPr/>
        </p:nvPicPr>
        <p:blipFill rotWithShape="1">
          <a:blip r:embed="rId2"/>
          <a:srcRect t="22414"/>
          <a:stretch/>
        </p:blipFill>
        <p:spPr>
          <a:xfrm>
            <a:off x="-1" y="10"/>
            <a:ext cx="12192001" cy="6857990"/>
          </a:xfrm>
          <a:prstGeom prst="rect">
            <a:avLst/>
          </a:prstGeom>
        </p:spPr>
      </p:pic>
      <p:sp>
        <p:nvSpPr>
          <p:cNvPr id="96" name="Rectangle 84">
            <a:extLst>
              <a:ext uri="{FF2B5EF4-FFF2-40B4-BE49-F238E27FC236}">
                <a16:creationId xmlns:a16="http://schemas.microsoft.com/office/drawing/2014/main" xmlns="" id="{A4206507-76F5-4316-AAF5-4EAFEE5EBD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86">
            <a:extLst>
              <a:ext uri="{FF2B5EF4-FFF2-40B4-BE49-F238E27FC236}">
                <a16:creationId xmlns:a16="http://schemas.microsoft.com/office/drawing/2014/main" xmlns="" id="{03BC2B61-D77E-45AB-8722-15BC6A718A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xmlns="" id="{2391E21B-3FCC-29A3-BCBC-6FBEB3AC2456}"/>
              </a:ext>
            </a:extLst>
          </p:cNvPr>
          <p:cNvSpPr>
            <a:spLocks noGrp="1"/>
          </p:cNvSpPr>
          <p:nvPr>
            <p:ph type="title"/>
          </p:nvPr>
        </p:nvSpPr>
        <p:spPr>
          <a:xfrm>
            <a:off x="965813" y="2953"/>
            <a:ext cx="10771591" cy="1105495"/>
          </a:xfrm>
        </p:spPr>
        <p:txBody>
          <a:bodyPr anchor="ctr">
            <a:normAutofit/>
          </a:bodyPr>
          <a:lstStyle/>
          <a:p>
            <a:r>
              <a:rPr lang="en-US" sz="5400" b="1" dirty="0">
                <a:ln w="22225">
                  <a:solidFill>
                    <a:srgbClr val="FFFFFF"/>
                  </a:solidFill>
                </a:ln>
                <a:solidFill>
                  <a:srgbClr val="FFFFFF"/>
                </a:solidFill>
                <a:latin typeface="DengXian"/>
                <a:ea typeface="DengXian"/>
                <a:cs typeface="Calibri Light"/>
              </a:rPr>
              <a:t>IoT Solution for Silk Production</a:t>
            </a:r>
            <a:r>
              <a:rPr lang="en-US" sz="5400" dirty="0">
                <a:ln w="22225">
                  <a:solidFill>
                    <a:srgbClr val="FFFFFF"/>
                  </a:solidFill>
                </a:ln>
                <a:solidFill>
                  <a:srgbClr val="FFFFFF"/>
                </a:solidFill>
                <a:cs typeface="Calibri Light"/>
              </a:rPr>
              <a:t> </a:t>
            </a:r>
            <a:endParaRPr lang="en-US" sz="5400" dirty="0">
              <a:ln w="22225">
                <a:solidFill>
                  <a:srgbClr val="FFFFFF"/>
                </a:solidFill>
              </a:ln>
              <a:solidFill>
                <a:srgbClr val="FFFFFF"/>
              </a:solidFill>
            </a:endParaRPr>
          </a:p>
        </p:txBody>
      </p:sp>
      <p:sp>
        <p:nvSpPr>
          <p:cNvPr id="98" name="Content Placeholder 7">
            <a:extLst>
              <a:ext uri="{FF2B5EF4-FFF2-40B4-BE49-F238E27FC236}">
                <a16:creationId xmlns:a16="http://schemas.microsoft.com/office/drawing/2014/main" xmlns="" id="{3B351718-DF5B-B026-BA85-A55F2A82B11E}"/>
              </a:ext>
            </a:extLst>
          </p:cNvPr>
          <p:cNvSpPr>
            <a:spLocks noGrp="1"/>
          </p:cNvSpPr>
          <p:nvPr>
            <p:ph idx="1"/>
          </p:nvPr>
        </p:nvSpPr>
        <p:spPr>
          <a:xfrm>
            <a:off x="2089192" y="1531455"/>
            <a:ext cx="9553072" cy="1952828"/>
          </a:xfrm>
        </p:spPr>
        <p:txBody>
          <a:bodyPr vert="horz" lIns="91440" tIns="45720" rIns="91440" bIns="45720" rtlCol="0" anchor="t">
            <a:normAutofit/>
          </a:bodyPr>
          <a:lstStyle/>
          <a:p>
            <a:pPr marL="0" indent="0">
              <a:buNone/>
            </a:pPr>
            <a:endParaRPr lang="en-US" sz="2400" b="1" dirty="0">
              <a:cs typeface="Calibri"/>
            </a:endParaRPr>
          </a:p>
          <a:p>
            <a:pPr marL="0" indent="0">
              <a:buNone/>
            </a:pPr>
            <a:endParaRPr lang="en-US" sz="2400" dirty="0">
              <a:solidFill>
                <a:srgbClr val="FFFFFF"/>
              </a:solidFill>
              <a:cs typeface="Calibri"/>
            </a:endParaRPr>
          </a:p>
        </p:txBody>
      </p:sp>
      <p:cxnSp>
        <p:nvCxnSpPr>
          <p:cNvPr id="3" name="Straight Arrow Connector 2">
            <a:extLst>
              <a:ext uri="{FF2B5EF4-FFF2-40B4-BE49-F238E27FC236}">
                <a16:creationId xmlns:a16="http://schemas.microsoft.com/office/drawing/2014/main" xmlns="" id="{7A7382AC-D9F4-449F-2D79-93D0B85321D9}"/>
              </a:ext>
            </a:extLst>
          </p:cNvPr>
          <p:cNvCxnSpPr/>
          <p:nvPr/>
        </p:nvCxnSpPr>
        <p:spPr>
          <a:xfrm flipV="1">
            <a:off x="1064991" y="868101"/>
            <a:ext cx="10370796" cy="37739"/>
          </a:xfrm>
          <a:prstGeom prst="straightConnector1">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xmlns="" id="{7DB107F5-1B51-66F1-1406-E1B33BDA6C1F}"/>
              </a:ext>
            </a:extLst>
          </p:cNvPr>
          <p:cNvSpPr txBox="1"/>
          <p:nvPr/>
        </p:nvSpPr>
        <p:spPr>
          <a:xfrm>
            <a:off x="7109113" y="3385704"/>
            <a:ext cx="39390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cs typeface="Calibri"/>
            </a:endParaRPr>
          </a:p>
        </p:txBody>
      </p:sp>
      <p:sp>
        <p:nvSpPr>
          <p:cNvPr id="6" name="TextBox 5">
            <a:extLst>
              <a:ext uri="{FF2B5EF4-FFF2-40B4-BE49-F238E27FC236}">
                <a16:creationId xmlns:a16="http://schemas.microsoft.com/office/drawing/2014/main" xmlns="" id="{E90E79DF-7D2C-DE7F-01CD-175F72CBF490}"/>
              </a:ext>
            </a:extLst>
          </p:cNvPr>
          <p:cNvSpPr txBox="1"/>
          <p:nvPr/>
        </p:nvSpPr>
        <p:spPr>
          <a:xfrm>
            <a:off x="7074476" y="1082386"/>
            <a:ext cx="1393247" cy="461665"/>
          </a:xfrm>
          <a:prstGeom prst="rect">
            <a:avLst/>
          </a:prstGeom>
          <a:noFill/>
          <a:ln>
            <a:solidFill>
              <a:schemeClr val="tx1"/>
            </a:solidFill>
            <a:extLst>
              <a:ext uri="{C807C97D-BFC1-408E-A445-0C87EB9F89A2}">
                <ask:lineSketchStyleProps xmlns:ask="http://schemas.microsoft.com/office/drawing/2018/sketchyshapes" xmlns="">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Air Quality Sensor- MQ 135</a:t>
            </a:r>
            <a:endParaRPr lang="en-US" sz="1200" b="1" dirty="0">
              <a:cs typeface="Calibri" panose="020F0502020204030204"/>
            </a:endParaRPr>
          </a:p>
        </p:txBody>
      </p:sp>
      <p:pic>
        <p:nvPicPr>
          <p:cNvPr id="5" name="Picture 6" descr="A picture containing text, connector&#10;&#10;Description automatically generated">
            <a:extLst>
              <a:ext uri="{FF2B5EF4-FFF2-40B4-BE49-F238E27FC236}">
                <a16:creationId xmlns:a16="http://schemas.microsoft.com/office/drawing/2014/main" xmlns="" id="{22334785-AF60-F1D8-C76F-8535416D244F}"/>
              </a:ext>
            </a:extLst>
          </p:cNvPr>
          <p:cNvPicPr>
            <a:picLocks noChangeAspect="1"/>
          </p:cNvPicPr>
          <p:nvPr/>
        </p:nvPicPr>
        <p:blipFill>
          <a:blip r:embed="rId5"/>
          <a:stretch>
            <a:fillRect/>
          </a:stretch>
        </p:blipFill>
        <p:spPr>
          <a:xfrm>
            <a:off x="360219" y="954232"/>
            <a:ext cx="6397336" cy="4196195"/>
          </a:xfrm>
          <a:prstGeom prst="rect">
            <a:avLst/>
          </a:prstGeom>
        </p:spPr>
      </p:pic>
      <p:pic>
        <p:nvPicPr>
          <p:cNvPr id="7" name="Picture 7" descr="A picture containing indoor, black, accessory, bag&#10;&#10;Description automatically generated">
            <a:extLst>
              <a:ext uri="{FF2B5EF4-FFF2-40B4-BE49-F238E27FC236}">
                <a16:creationId xmlns:a16="http://schemas.microsoft.com/office/drawing/2014/main" xmlns="" id="{2C9753CB-847C-34BC-2F8A-D0BE4064ED81}"/>
              </a:ext>
            </a:extLst>
          </p:cNvPr>
          <p:cNvPicPr>
            <a:picLocks noChangeAspect="1"/>
          </p:cNvPicPr>
          <p:nvPr/>
        </p:nvPicPr>
        <p:blipFill>
          <a:blip r:embed="rId6"/>
          <a:stretch>
            <a:fillRect/>
          </a:stretch>
        </p:blipFill>
        <p:spPr>
          <a:xfrm>
            <a:off x="9348355" y="4077173"/>
            <a:ext cx="2743200" cy="2704151"/>
          </a:xfrm>
          <a:prstGeom prst="rect">
            <a:avLst/>
          </a:prstGeom>
        </p:spPr>
      </p:pic>
      <p:cxnSp>
        <p:nvCxnSpPr>
          <p:cNvPr id="13" name="Straight Arrow Connector 12">
            <a:extLst>
              <a:ext uri="{FF2B5EF4-FFF2-40B4-BE49-F238E27FC236}">
                <a16:creationId xmlns:a16="http://schemas.microsoft.com/office/drawing/2014/main" xmlns="" id="{8171573B-7770-649A-ADD5-2E363F8C3CF1}"/>
              </a:ext>
            </a:extLst>
          </p:cNvPr>
          <p:cNvCxnSpPr/>
          <p:nvPr/>
        </p:nvCxnSpPr>
        <p:spPr>
          <a:xfrm flipH="1">
            <a:off x="3180484" y="3478356"/>
            <a:ext cx="12123" cy="18409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9C6AE293-C7FC-C09D-95A5-1E95A35F9203}"/>
              </a:ext>
            </a:extLst>
          </p:cNvPr>
          <p:cNvSpPr txBox="1"/>
          <p:nvPr/>
        </p:nvSpPr>
        <p:spPr>
          <a:xfrm>
            <a:off x="2104160" y="5351318"/>
            <a:ext cx="2172564" cy="276999"/>
          </a:xfrm>
          <a:prstGeom prst="rect">
            <a:avLst/>
          </a:prstGeom>
          <a:noFill/>
          <a:ln>
            <a:solidFill>
              <a:schemeClr val="tx1"/>
            </a:solidFill>
            <a:prstDash val="solid"/>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Microcontroller-</a:t>
            </a:r>
            <a:r>
              <a:rPr lang="en-US" sz="1200" b="1" dirty="0" err="1">
                <a:ea typeface="+mn-lt"/>
                <a:cs typeface="+mn-lt"/>
              </a:rPr>
              <a:t>NodeMCU</a:t>
            </a:r>
            <a:r>
              <a:rPr lang="en-US" sz="1200" b="1" dirty="0">
                <a:ea typeface="+mn-lt"/>
                <a:cs typeface="+mn-lt"/>
              </a:rPr>
              <a:t> 12E</a:t>
            </a:r>
            <a:endParaRPr lang="en-US" sz="1200" b="1">
              <a:cs typeface="Calibri"/>
            </a:endParaRPr>
          </a:p>
        </p:txBody>
      </p:sp>
      <p:cxnSp>
        <p:nvCxnSpPr>
          <p:cNvPr id="15" name="Straight Arrow Connector 14">
            <a:extLst>
              <a:ext uri="{FF2B5EF4-FFF2-40B4-BE49-F238E27FC236}">
                <a16:creationId xmlns:a16="http://schemas.microsoft.com/office/drawing/2014/main" xmlns="" id="{F401D05C-B901-A426-E7CD-B0B891829419}"/>
              </a:ext>
            </a:extLst>
          </p:cNvPr>
          <p:cNvCxnSpPr/>
          <p:nvPr/>
        </p:nvCxnSpPr>
        <p:spPr>
          <a:xfrm>
            <a:off x="1633970" y="3997903"/>
            <a:ext cx="22513" cy="16850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D47E450C-5629-BC4D-BB31-DE68AE8BF2F8}"/>
              </a:ext>
            </a:extLst>
          </p:cNvPr>
          <p:cNvSpPr txBox="1"/>
          <p:nvPr/>
        </p:nvSpPr>
        <p:spPr>
          <a:xfrm>
            <a:off x="917864" y="5680363"/>
            <a:ext cx="1497156" cy="461665"/>
          </a:xfrm>
          <a:prstGeom prst="rect">
            <a:avLst/>
          </a:prstGeom>
          <a:noFill/>
          <a:ln>
            <a:solidFill>
              <a:schemeClr val="tx1"/>
            </a:solidFill>
            <a:extLst>
              <a:ext uri="{C807C97D-BFC1-408E-A445-0C87EB9F89A2}">
                <ask:lineSketchStyleProps xmlns:ask="http://schemas.microsoft.com/office/drawing/2018/sketchyshapes" xmlns="">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5V Solar Power Bank</a:t>
            </a:r>
            <a:endParaRPr lang="en-US" sz="1200" b="1" dirty="0"/>
          </a:p>
        </p:txBody>
      </p:sp>
      <p:pic>
        <p:nvPicPr>
          <p:cNvPr id="18" name="Picture 18" descr="A picture containing text, monitor, indoor, screen&#10;&#10;Description automatically generated">
            <a:extLst>
              <a:ext uri="{FF2B5EF4-FFF2-40B4-BE49-F238E27FC236}">
                <a16:creationId xmlns:a16="http://schemas.microsoft.com/office/drawing/2014/main" xmlns="" id="{114E1112-3B1A-1212-D003-4FCC42493334}"/>
              </a:ext>
            </a:extLst>
          </p:cNvPr>
          <p:cNvPicPr>
            <a:picLocks noChangeAspect="1"/>
          </p:cNvPicPr>
          <p:nvPr/>
        </p:nvPicPr>
        <p:blipFill>
          <a:blip r:embed="rId7"/>
          <a:stretch>
            <a:fillRect/>
          </a:stretch>
        </p:blipFill>
        <p:spPr>
          <a:xfrm>
            <a:off x="8742219" y="957471"/>
            <a:ext cx="3349336" cy="1557351"/>
          </a:xfrm>
          <a:prstGeom prst="rect">
            <a:avLst/>
          </a:prstGeom>
        </p:spPr>
      </p:pic>
      <p:sp>
        <p:nvSpPr>
          <p:cNvPr id="19" name="TextBox 18">
            <a:extLst>
              <a:ext uri="{FF2B5EF4-FFF2-40B4-BE49-F238E27FC236}">
                <a16:creationId xmlns:a16="http://schemas.microsoft.com/office/drawing/2014/main" xmlns="" id="{FB40E6DA-EA7F-5376-D9A5-432F1F1CFC0A}"/>
              </a:ext>
            </a:extLst>
          </p:cNvPr>
          <p:cNvSpPr txBox="1"/>
          <p:nvPr/>
        </p:nvSpPr>
        <p:spPr>
          <a:xfrm>
            <a:off x="7161068" y="3385704"/>
            <a:ext cx="1332632" cy="276999"/>
          </a:xfrm>
          <a:prstGeom prst="rect">
            <a:avLst/>
          </a:prstGeom>
          <a:noFill/>
          <a:ln>
            <a:solidFill>
              <a:schemeClr val="tx1"/>
            </a:solidFill>
            <a:extLst>
              <a:ext uri="{C807C97D-BFC1-408E-A445-0C87EB9F89A2}">
                <ask:lineSketchStyleProps xmlns:ask="http://schemas.microsoft.com/office/drawing/2018/sketchyshapes" xmlns="">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dirty="0">
                <a:solidFill>
                  <a:srgbClr val="E4E6EB"/>
                </a:solidFill>
                <a:latin typeface="Segoe UI Historic"/>
                <a:ea typeface="Segoe UI Historic"/>
                <a:cs typeface="Segoe UI Historic"/>
              </a:rPr>
              <a:t>16*2 LCD Display</a:t>
            </a:r>
            <a:endParaRPr lang="en-US" sz="1200" dirty="0">
              <a:cs typeface="Calibri" panose="020F0502020204030204"/>
            </a:endParaRPr>
          </a:p>
        </p:txBody>
      </p:sp>
      <p:cxnSp>
        <p:nvCxnSpPr>
          <p:cNvPr id="20" name="Straight Arrow Connector 19">
            <a:extLst>
              <a:ext uri="{FF2B5EF4-FFF2-40B4-BE49-F238E27FC236}">
                <a16:creationId xmlns:a16="http://schemas.microsoft.com/office/drawing/2014/main" xmlns="" id="{3B77EC18-2E43-D76A-3F68-CDE680413FEF}"/>
              </a:ext>
            </a:extLst>
          </p:cNvPr>
          <p:cNvCxnSpPr/>
          <p:nvPr/>
        </p:nvCxnSpPr>
        <p:spPr>
          <a:xfrm flipH="1">
            <a:off x="8432222" y="1309254"/>
            <a:ext cx="471055" cy="51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B5454B9A-BF86-002E-493D-3B0D45DCA1E3}"/>
              </a:ext>
            </a:extLst>
          </p:cNvPr>
          <p:cNvCxnSpPr/>
          <p:nvPr/>
        </p:nvCxnSpPr>
        <p:spPr>
          <a:xfrm flipV="1">
            <a:off x="5435313" y="1310119"/>
            <a:ext cx="1659080" cy="10252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xmlns="" id="{92B9012C-6534-8E58-1827-CAFE81442A46}"/>
              </a:ext>
            </a:extLst>
          </p:cNvPr>
          <p:cNvSpPr txBox="1"/>
          <p:nvPr/>
        </p:nvSpPr>
        <p:spPr>
          <a:xfrm>
            <a:off x="7334250" y="2918112"/>
            <a:ext cx="934314" cy="276999"/>
          </a:xfrm>
          <a:prstGeom prst="rect">
            <a:avLst/>
          </a:prstGeom>
          <a:noFill/>
          <a:ln>
            <a:solidFill>
              <a:schemeClr val="tx1"/>
            </a:solidFill>
            <a:extLst>
              <a:ext uri="{C807C97D-BFC1-408E-A445-0C87EB9F89A2}">
                <ask:lineSketchStyleProps xmlns:ask="http://schemas.microsoft.com/office/drawing/2018/sketchyshapes" xmlns="">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I2C Module</a:t>
            </a:r>
            <a:endParaRPr lang="en-US" sz="1200" b="1" dirty="0"/>
          </a:p>
        </p:txBody>
      </p:sp>
      <p:cxnSp>
        <p:nvCxnSpPr>
          <p:cNvPr id="24" name="Straight Arrow Connector 23">
            <a:extLst>
              <a:ext uri="{FF2B5EF4-FFF2-40B4-BE49-F238E27FC236}">
                <a16:creationId xmlns:a16="http://schemas.microsoft.com/office/drawing/2014/main" xmlns="" id="{5110C927-1337-FD8D-4F36-A5D8CA3F4732}"/>
              </a:ext>
            </a:extLst>
          </p:cNvPr>
          <p:cNvCxnSpPr/>
          <p:nvPr/>
        </p:nvCxnSpPr>
        <p:spPr>
          <a:xfrm flipV="1">
            <a:off x="4729596" y="1911926"/>
            <a:ext cx="2334489" cy="4970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65D5B9AC-06C0-DB64-91EC-1BEF13F477A8}"/>
              </a:ext>
            </a:extLst>
          </p:cNvPr>
          <p:cNvSpPr txBox="1"/>
          <p:nvPr/>
        </p:nvSpPr>
        <p:spPr>
          <a:xfrm>
            <a:off x="7074478" y="1627908"/>
            <a:ext cx="1393246" cy="646331"/>
          </a:xfrm>
          <a:prstGeom prst="rect">
            <a:avLst/>
          </a:prstGeom>
          <a:noFill/>
          <a:ln>
            <a:solidFill>
              <a:schemeClr val="tx1"/>
            </a:solidFill>
            <a:extLst>
              <a:ext uri="{C807C97D-BFC1-408E-A445-0C87EB9F89A2}">
                <ask:lineSketchStyleProps xmlns:ask="http://schemas.microsoft.com/office/drawing/2018/sketchyshapes" xmlns="">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dirty="0">
                <a:solidFill>
                  <a:srgbClr val="E4E6EB"/>
                </a:solidFill>
                <a:latin typeface="Segoe UI Historic"/>
                <a:ea typeface="Segoe UI Historic"/>
                <a:cs typeface="Segoe UI Historic"/>
              </a:rPr>
              <a:t>Temperature Humidity Sensor-DHT11</a:t>
            </a:r>
            <a:endParaRPr lang="en-US" sz="1200" b="1" dirty="0"/>
          </a:p>
        </p:txBody>
      </p:sp>
      <p:sp>
        <p:nvSpPr>
          <p:cNvPr id="26" name="TextBox 25">
            <a:extLst>
              <a:ext uri="{FF2B5EF4-FFF2-40B4-BE49-F238E27FC236}">
                <a16:creationId xmlns:a16="http://schemas.microsoft.com/office/drawing/2014/main" xmlns="" id="{CB8F0CDC-B3ED-ECD0-FB0F-A72F26E30CF9}"/>
              </a:ext>
            </a:extLst>
          </p:cNvPr>
          <p:cNvSpPr txBox="1"/>
          <p:nvPr/>
        </p:nvSpPr>
        <p:spPr>
          <a:xfrm>
            <a:off x="7256316" y="4312226"/>
            <a:ext cx="1142134" cy="276999"/>
          </a:xfrm>
          <a:prstGeom prst="rect">
            <a:avLst/>
          </a:prstGeom>
          <a:noFill/>
          <a:ln>
            <a:solidFill>
              <a:schemeClr val="tx1"/>
            </a:solidFill>
            <a:extLst>
              <a:ext uri="{C807C97D-BFC1-408E-A445-0C87EB9F89A2}">
                <ask:lineSketchStyleProps xmlns:ask="http://schemas.microsoft.com/office/drawing/2018/sketchyshapes" xmlns="">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Power Adapter</a:t>
            </a:r>
            <a:endParaRPr lang="en-US" dirty="0"/>
          </a:p>
        </p:txBody>
      </p:sp>
      <p:sp>
        <p:nvSpPr>
          <p:cNvPr id="27" name="TextBox 26">
            <a:extLst>
              <a:ext uri="{FF2B5EF4-FFF2-40B4-BE49-F238E27FC236}">
                <a16:creationId xmlns:a16="http://schemas.microsoft.com/office/drawing/2014/main" xmlns="" id="{943B512B-0682-D118-CAA4-F1E0087F69FF}"/>
              </a:ext>
            </a:extLst>
          </p:cNvPr>
          <p:cNvSpPr txBox="1"/>
          <p:nvPr/>
        </p:nvSpPr>
        <p:spPr>
          <a:xfrm>
            <a:off x="7109113" y="3844636"/>
            <a:ext cx="1453861" cy="285658"/>
          </a:xfrm>
          <a:prstGeom prst="rect">
            <a:avLst/>
          </a:prstGeom>
          <a:noFill/>
          <a:ln>
            <a:solidFill>
              <a:schemeClr val="tx1"/>
            </a:solidFill>
            <a:extLst>
              <a:ext uri="{C807C97D-BFC1-408E-A445-0C87EB9F89A2}">
                <ask:lineSketchStyleProps xmlns:ask="http://schemas.microsoft.com/office/drawing/2018/sketchyshapes" xmlns="">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PVC Board platform</a:t>
            </a:r>
            <a:endParaRPr lang="en-US" dirty="0"/>
          </a:p>
        </p:txBody>
      </p:sp>
      <p:sp>
        <p:nvSpPr>
          <p:cNvPr id="29" name="TextBox 28">
            <a:extLst>
              <a:ext uri="{FF2B5EF4-FFF2-40B4-BE49-F238E27FC236}">
                <a16:creationId xmlns:a16="http://schemas.microsoft.com/office/drawing/2014/main" xmlns="" id="{BAFDFF1E-9DC5-7BD9-DE02-8EFBAC3E6A96}"/>
              </a:ext>
            </a:extLst>
          </p:cNvPr>
          <p:cNvSpPr txBox="1"/>
          <p:nvPr/>
        </p:nvSpPr>
        <p:spPr>
          <a:xfrm>
            <a:off x="5481204" y="5351318"/>
            <a:ext cx="1272020" cy="285658"/>
          </a:xfrm>
          <a:prstGeom prst="rect">
            <a:avLst/>
          </a:prstGeom>
          <a:noFill/>
          <a:ln>
            <a:solidFill>
              <a:schemeClr val="tx1"/>
            </a:solidFill>
            <a:extLst>
              <a:ext uri="{C807C97D-BFC1-408E-A445-0C87EB9F89A2}">
                <ask:lineSketchStyleProps xmlns:ask="http://schemas.microsoft.com/office/drawing/2018/sketchyshapes" xmlns="">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5V Relay Module</a:t>
            </a:r>
            <a:endParaRPr lang="en-US" dirty="0"/>
          </a:p>
        </p:txBody>
      </p:sp>
      <p:sp>
        <p:nvSpPr>
          <p:cNvPr id="31" name="TextBox 30">
            <a:extLst>
              <a:ext uri="{FF2B5EF4-FFF2-40B4-BE49-F238E27FC236}">
                <a16:creationId xmlns:a16="http://schemas.microsoft.com/office/drawing/2014/main" xmlns="" id="{AA705781-926A-07E5-93B7-2964EB6026C3}"/>
              </a:ext>
            </a:extLst>
          </p:cNvPr>
          <p:cNvSpPr txBox="1"/>
          <p:nvPr/>
        </p:nvSpPr>
        <p:spPr>
          <a:xfrm>
            <a:off x="7264976" y="4978977"/>
            <a:ext cx="1168111" cy="285658"/>
          </a:xfrm>
          <a:prstGeom prst="rect">
            <a:avLst/>
          </a:prstGeom>
          <a:noFill/>
          <a:ln>
            <a:solidFill>
              <a:schemeClr val="tx1"/>
            </a:solidFill>
            <a:extLst>
              <a:ext uri="{C807C97D-BFC1-408E-A445-0C87EB9F89A2}">
                <ask:lineSketchStyleProps xmlns:ask="http://schemas.microsoft.com/office/drawing/2018/sketchyshapes" xmlns="">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12V CPU Fan x2</a:t>
            </a:r>
            <a:endParaRPr lang="en-US" dirty="0"/>
          </a:p>
        </p:txBody>
      </p:sp>
      <p:sp>
        <p:nvSpPr>
          <p:cNvPr id="32" name="TextBox 31">
            <a:extLst>
              <a:ext uri="{FF2B5EF4-FFF2-40B4-BE49-F238E27FC236}">
                <a16:creationId xmlns:a16="http://schemas.microsoft.com/office/drawing/2014/main" xmlns="" id="{75CAF594-7BC3-7E03-AD6B-D20CD74EDF22}"/>
              </a:ext>
            </a:extLst>
          </p:cNvPr>
          <p:cNvSpPr txBox="1"/>
          <p:nvPr/>
        </p:nvSpPr>
        <p:spPr>
          <a:xfrm>
            <a:off x="7204362" y="2450521"/>
            <a:ext cx="1185429" cy="276999"/>
          </a:xfrm>
          <a:prstGeom prst="rect">
            <a:avLst/>
          </a:prstGeom>
          <a:noFill/>
          <a:ln>
            <a:solidFill>
              <a:schemeClr val="tx1"/>
            </a:solidFill>
            <a:extLst>
              <a:ext uri="{C807C97D-BFC1-408E-A445-0C87EB9F89A2}">
                <ask:lineSketchStyleProps xmlns:ask="http://schemas.microsoft.com/office/drawing/2018/sketchyshapes" xmlns="">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Bread Board x2</a:t>
            </a:r>
            <a:endParaRPr lang="en-US" dirty="0"/>
          </a:p>
        </p:txBody>
      </p:sp>
      <p:sp>
        <p:nvSpPr>
          <p:cNvPr id="33" name="TextBox 32">
            <a:extLst>
              <a:ext uri="{FF2B5EF4-FFF2-40B4-BE49-F238E27FC236}">
                <a16:creationId xmlns:a16="http://schemas.microsoft.com/office/drawing/2014/main" xmlns="" id="{D6EC7A9E-B15E-152E-3128-ED514E8FA995}"/>
              </a:ext>
            </a:extLst>
          </p:cNvPr>
          <p:cNvSpPr txBox="1"/>
          <p:nvPr/>
        </p:nvSpPr>
        <p:spPr>
          <a:xfrm>
            <a:off x="4277589" y="5801590"/>
            <a:ext cx="1358611" cy="285658"/>
          </a:xfrm>
          <a:prstGeom prst="rect">
            <a:avLst/>
          </a:prstGeom>
          <a:noFill/>
          <a:ln>
            <a:solidFill>
              <a:schemeClr val="tx1"/>
            </a:solidFill>
            <a:extLst>
              <a:ext uri="{C807C97D-BFC1-408E-A445-0C87EB9F89A2}">
                <ask:lineSketchStyleProps xmlns:ask="http://schemas.microsoft.com/office/drawing/2018/sketchyshapes" xmlns="">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Connecting Wires</a:t>
            </a:r>
            <a:endParaRPr lang="en-US" dirty="0"/>
          </a:p>
        </p:txBody>
      </p:sp>
      <p:cxnSp>
        <p:nvCxnSpPr>
          <p:cNvPr id="34" name="Straight Arrow Connector 33">
            <a:extLst>
              <a:ext uri="{FF2B5EF4-FFF2-40B4-BE49-F238E27FC236}">
                <a16:creationId xmlns:a16="http://schemas.microsoft.com/office/drawing/2014/main" xmlns="" id="{77CD30E2-5F2D-2F96-6340-53BBB9E43B3B}"/>
              </a:ext>
            </a:extLst>
          </p:cNvPr>
          <p:cNvCxnSpPr>
            <a:cxnSpLocks/>
          </p:cNvCxnSpPr>
          <p:nvPr/>
        </p:nvCxnSpPr>
        <p:spPr>
          <a:xfrm>
            <a:off x="3123334" y="2300719"/>
            <a:ext cx="1797626" cy="3512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F2F213FF-F091-9C90-47F0-1695088389AE}"/>
              </a:ext>
            </a:extLst>
          </p:cNvPr>
          <p:cNvCxnSpPr>
            <a:cxnSpLocks/>
          </p:cNvCxnSpPr>
          <p:nvPr/>
        </p:nvCxnSpPr>
        <p:spPr>
          <a:xfrm>
            <a:off x="3651538" y="1841788"/>
            <a:ext cx="1269423" cy="3953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461CC769-A87A-280A-A1F5-08ADF36AC92F}"/>
              </a:ext>
            </a:extLst>
          </p:cNvPr>
          <p:cNvCxnSpPr>
            <a:cxnSpLocks/>
          </p:cNvCxnSpPr>
          <p:nvPr/>
        </p:nvCxnSpPr>
        <p:spPr>
          <a:xfrm>
            <a:off x="4482810" y="3106015"/>
            <a:ext cx="1641764" cy="22565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xmlns="" id="{3B436F4F-3A75-D74B-9870-6DF38384EAAA}"/>
              </a:ext>
            </a:extLst>
          </p:cNvPr>
          <p:cNvCxnSpPr>
            <a:cxnSpLocks/>
          </p:cNvCxnSpPr>
          <p:nvPr/>
        </p:nvCxnSpPr>
        <p:spPr>
          <a:xfrm>
            <a:off x="6171334" y="4119128"/>
            <a:ext cx="1078922" cy="3861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138409CF-DA88-7FF6-3F7E-EEA65774BD72}"/>
              </a:ext>
            </a:extLst>
          </p:cNvPr>
          <p:cNvCxnSpPr>
            <a:cxnSpLocks/>
          </p:cNvCxnSpPr>
          <p:nvPr/>
        </p:nvCxnSpPr>
        <p:spPr>
          <a:xfrm>
            <a:off x="6517697" y="3512992"/>
            <a:ext cx="568036" cy="490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AB746C9C-AE33-4241-52DC-BDEF701D54BD}"/>
              </a:ext>
            </a:extLst>
          </p:cNvPr>
          <p:cNvCxnSpPr>
            <a:cxnSpLocks/>
          </p:cNvCxnSpPr>
          <p:nvPr/>
        </p:nvCxnSpPr>
        <p:spPr>
          <a:xfrm flipH="1" flipV="1">
            <a:off x="8427892" y="5120119"/>
            <a:ext cx="1285010" cy="3584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008307D4-00E9-A982-3674-28402AE9D513}"/>
              </a:ext>
            </a:extLst>
          </p:cNvPr>
          <p:cNvCxnSpPr>
            <a:cxnSpLocks/>
          </p:cNvCxnSpPr>
          <p:nvPr/>
        </p:nvCxnSpPr>
        <p:spPr>
          <a:xfrm>
            <a:off x="5643129" y="3235901"/>
            <a:ext cx="1511876" cy="2822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F09A22FB-B642-AE39-EBD2-3A96B51624E4}"/>
              </a:ext>
            </a:extLst>
          </p:cNvPr>
          <p:cNvCxnSpPr>
            <a:cxnSpLocks/>
          </p:cNvCxnSpPr>
          <p:nvPr/>
        </p:nvCxnSpPr>
        <p:spPr>
          <a:xfrm flipH="1">
            <a:off x="8488506" y="2110220"/>
            <a:ext cx="1691986" cy="14166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C21BD1A7-DED3-F50D-99D6-025529F6D9D9}"/>
              </a:ext>
            </a:extLst>
          </p:cNvPr>
          <p:cNvCxnSpPr>
            <a:cxnSpLocks/>
          </p:cNvCxnSpPr>
          <p:nvPr/>
        </p:nvCxnSpPr>
        <p:spPr>
          <a:xfrm>
            <a:off x="5019674" y="2854901"/>
            <a:ext cx="2282536" cy="2216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xmlns="" id="{5599C5FF-7D92-833C-1A05-EED7D6532891}"/>
              </a:ext>
            </a:extLst>
          </p:cNvPr>
          <p:cNvCxnSpPr>
            <a:cxnSpLocks/>
          </p:cNvCxnSpPr>
          <p:nvPr/>
        </p:nvCxnSpPr>
        <p:spPr>
          <a:xfrm flipV="1">
            <a:off x="5565196" y="2634960"/>
            <a:ext cx="1641764" cy="46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28A2CB78-CD8E-78B5-B74C-57D6F8EC5340}"/>
              </a:ext>
            </a:extLst>
          </p:cNvPr>
          <p:cNvSpPr txBox="1"/>
          <p:nvPr/>
        </p:nvSpPr>
        <p:spPr>
          <a:xfrm>
            <a:off x="4043795" y="6338455"/>
            <a:ext cx="375717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Fig: The installed IoT system</a:t>
            </a:r>
          </a:p>
        </p:txBody>
      </p:sp>
    </p:spTree>
    <p:extLst>
      <p:ext uri="{BB962C8B-B14F-4D97-AF65-F5344CB8AC3E}">
        <p14:creationId xmlns:p14="http://schemas.microsoft.com/office/powerpoint/2010/main" val="16813852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A5ACA955-2410-6233-060C-A50538F4C6E1}"/>
              </a:ext>
            </a:extLst>
          </p:cNvPr>
          <p:cNvPicPr>
            <a:picLocks noChangeAspect="1"/>
          </p:cNvPicPr>
          <p:nvPr/>
        </p:nvPicPr>
        <p:blipFill rotWithShape="1">
          <a:blip r:embed="rId2"/>
          <a:srcRect t="22414"/>
          <a:stretch/>
        </p:blipFill>
        <p:spPr>
          <a:xfrm>
            <a:off x="-1" y="10"/>
            <a:ext cx="12192001" cy="6857990"/>
          </a:xfrm>
          <a:prstGeom prst="rect">
            <a:avLst/>
          </a:prstGeom>
        </p:spPr>
      </p:pic>
      <p:sp>
        <p:nvSpPr>
          <p:cNvPr id="96" name="Rectangle 84">
            <a:extLst>
              <a:ext uri="{FF2B5EF4-FFF2-40B4-BE49-F238E27FC236}">
                <a16:creationId xmlns:a16="http://schemas.microsoft.com/office/drawing/2014/main" xmlns="" id="{A4206507-76F5-4316-AAF5-4EAFEE5EBD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86">
            <a:extLst>
              <a:ext uri="{FF2B5EF4-FFF2-40B4-BE49-F238E27FC236}">
                <a16:creationId xmlns:a16="http://schemas.microsoft.com/office/drawing/2014/main" xmlns="" id="{03BC2B61-D77E-45AB-8722-15BC6A718A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xmlns="" id="{2391E21B-3FCC-29A3-BCBC-6FBEB3AC2456}"/>
              </a:ext>
            </a:extLst>
          </p:cNvPr>
          <p:cNvSpPr>
            <a:spLocks noGrp="1"/>
          </p:cNvSpPr>
          <p:nvPr>
            <p:ph type="title"/>
          </p:nvPr>
        </p:nvSpPr>
        <p:spPr>
          <a:xfrm>
            <a:off x="965813" y="2953"/>
            <a:ext cx="10771591" cy="1105495"/>
          </a:xfrm>
        </p:spPr>
        <p:txBody>
          <a:bodyPr anchor="ctr">
            <a:normAutofit/>
          </a:bodyPr>
          <a:lstStyle/>
          <a:p>
            <a:r>
              <a:rPr lang="en-US" sz="5400" b="1" dirty="0">
                <a:ln w="22225">
                  <a:solidFill>
                    <a:srgbClr val="FFFFFF"/>
                  </a:solidFill>
                </a:ln>
                <a:solidFill>
                  <a:srgbClr val="FFFFFF"/>
                </a:solidFill>
                <a:latin typeface="DengXian"/>
                <a:ea typeface="DengXian"/>
                <a:cs typeface="Calibri Light"/>
              </a:rPr>
              <a:t>IoT Solution for Silk Production</a:t>
            </a:r>
            <a:r>
              <a:rPr lang="en-US" sz="5400" dirty="0">
                <a:ln w="22225">
                  <a:solidFill>
                    <a:srgbClr val="FFFFFF"/>
                  </a:solidFill>
                </a:ln>
                <a:solidFill>
                  <a:srgbClr val="FFFFFF"/>
                </a:solidFill>
                <a:cs typeface="Calibri Light"/>
              </a:rPr>
              <a:t> </a:t>
            </a:r>
            <a:endParaRPr lang="en-US" sz="5400" dirty="0">
              <a:ln w="22225">
                <a:solidFill>
                  <a:srgbClr val="FFFFFF"/>
                </a:solidFill>
              </a:ln>
              <a:solidFill>
                <a:srgbClr val="FFFFFF"/>
              </a:solidFill>
            </a:endParaRPr>
          </a:p>
        </p:txBody>
      </p:sp>
      <p:sp>
        <p:nvSpPr>
          <p:cNvPr id="98" name="Content Placeholder 7">
            <a:extLst>
              <a:ext uri="{FF2B5EF4-FFF2-40B4-BE49-F238E27FC236}">
                <a16:creationId xmlns:a16="http://schemas.microsoft.com/office/drawing/2014/main" xmlns="" id="{3B351718-DF5B-B026-BA85-A55F2A82B11E}"/>
              </a:ext>
            </a:extLst>
          </p:cNvPr>
          <p:cNvSpPr>
            <a:spLocks noGrp="1"/>
          </p:cNvSpPr>
          <p:nvPr>
            <p:ph idx="1"/>
          </p:nvPr>
        </p:nvSpPr>
        <p:spPr>
          <a:xfrm>
            <a:off x="2089192" y="1531455"/>
            <a:ext cx="9553072" cy="1952828"/>
          </a:xfrm>
        </p:spPr>
        <p:txBody>
          <a:bodyPr vert="horz" lIns="91440" tIns="45720" rIns="91440" bIns="45720" rtlCol="0" anchor="t">
            <a:normAutofit/>
          </a:bodyPr>
          <a:lstStyle/>
          <a:p>
            <a:pPr marL="0" indent="0">
              <a:buNone/>
            </a:pPr>
            <a:endParaRPr lang="en-US" sz="2400" b="1" dirty="0">
              <a:cs typeface="Calibri"/>
            </a:endParaRPr>
          </a:p>
          <a:p>
            <a:pPr marL="0" indent="0">
              <a:buNone/>
            </a:pPr>
            <a:endParaRPr lang="en-US" sz="2400" dirty="0">
              <a:solidFill>
                <a:srgbClr val="FFFFFF"/>
              </a:solidFill>
              <a:cs typeface="Calibri"/>
            </a:endParaRPr>
          </a:p>
        </p:txBody>
      </p:sp>
      <p:cxnSp>
        <p:nvCxnSpPr>
          <p:cNvPr id="3" name="Straight Arrow Connector 2">
            <a:extLst>
              <a:ext uri="{FF2B5EF4-FFF2-40B4-BE49-F238E27FC236}">
                <a16:creationId xmlns:a16="http://schemas.microsoft.com/office/drawing/2014/main" xmlns="" id="{7A7382AC-D9F4-449F-2D79-93D0B85321D9}"/>
              </a:ext>
            </a:extLst>
          </p:cNvPr>
          <p:cNvCxnSpPr/>
          <p:nvPr/>
        </p:nvCxnSpPr>
        <p:spPr>
          <a:xfrm flipV="1">
            <a:off x="1064991" y="868101"/>
            <a:ext cx="10336072" cy="37739"/>
          </a:xfrm>
          <a:prstGeom prst="straightConnector1">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xmlns="" id="{7DB107F5-1B51-66F1-1406-E1B33BDA6C1F}"/>
              </a:ext>
            </a:extLst>
          </p:cNvPr>
          <p:cNvSpPr txBox="1"/>
          <p:nvPr/>
        </p:nvSpPr>
        <p:spPr>
          <a:xfrm>
            <a:off x="7109113" y="3385704"/>
            <a:ext cx="39390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cs typeface="Calibri"/>
            </a:endParaRPr>
          </a:p>
        </p:txBody>
      </p:sp>
      <p:sp>
        <p:nvSpPr>
          <p:cNvPr id="6" name="TextBox 5">
            <a:extLst>
              <a:ext uri="{FF2B5EF4-FFF2-40B4-BE49-F238E27FC236}">
                <a16:creationId xmlns:a16="http://schemas.microsoft.com/office/drawing/2014/main" xmlns="" id="{E90E79DF-7D2C-DE7F-01CD-175F72CBF490}"/>
              </a:ext>
            </a:extLst>
          </p:cNvPr>
          <p:cNvSpPr txBox="1"/>
          <p:nvPr/>
        </p:nvSpPr>
        <p:spPr>
          <a:xfrm>
            <a:off x="4390159" y="3480953"/>
            <a:ext cx="3930361" cy="1754326"/>
          </a:xfrm>
          <a:prstGeom prst="rect">
            <a:avLst/>
          </a:prstGeom>
          <a:noFill/>
          <a:ln w="12700">
            <a:solidFill>
              <a:schemeClr val="tx1"/>
            </a:solidFill>
            <a:extLst>
              <a:ext uri="{C807C97D-BFC1-408E-A445-0C87EB9F89A2}">
                <ask:lineSketchStyleProps xmlns:ask="http://schemas.microsoft.com/office/drawing/2018/sketchyshapes" xmlns="">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b="1" dirty="0">
                <a:cs typeface="Calibri" panose="020F0502020204030204"/>
              </a:rPr>
              <a:t>Mechanism of air circulation</a:t>
            </a:r>
            <a:endParaRPr lang="en-US">
              <a:cs typeface="Calibri" panose="020F0502020204030204"/>
            </a:endParaRPr>
          </a:p>
          <a:p>
            <a:r>
              <a:rPr lang="en-US" b="1" dirty="0">
                <a:cs typeface="Calibri" panose="020F0502020204030204"/>
              </a:rPr>
              <a:t>      If temp &gt; optimal temp:</a:t>
            </a:r>
          </a:p>
          <a:p>
            <a:r>
              <a:rPr lang="en-US" b="1" dirty="0">
                <a:cs typeface="Calibri" panose="020F0502020204030204"/>
              </a:rPr>
              <a:t>            Start the fan;</a:t>
            </a:r>
          </a:p>
          <a:p>
            <a:r>
              <a:rPr lang="en-US" b="1" dirty="0">
                <a:cs typeface="Calibri" panose="020F0502020204030204"/>
              </a:rPr>
              <a:t>      If air quality != normal:</a:t>
            </a:r>
          </a:p>
          <a:p>
            <a:r>
              <a:rPr lang="en-US" b="1" dirty="0">
                <a:cs typeface="Calibri" panose="020F0502020204030204"/>
              </a:rPr>
              <a:t>            Start the fan;</a:t>
            </a:r>
          </a:p>
          <a:p>
            <a:pPr marL="571500" indent="-571500">
              <a:buFont typeface="Wingdings"/>
              <a:buChar char="Ø"/>
            </a:pPr>
            <a:endParaRPr lang="en-US" b="1" dirty="0">
              <a:cs typeface="Calibri" panose="020F0502020204030204"/>
            </a:endParaRPr>
          </a:p>
        </p:txBody>
      </p:sp>
      <p:sp>
        <p:nvSpPr>
          <p:cNvPr id="7" name="TextBox 6">
            <a:extLst>
              <a:ext uri="{FF2B5EF4-FFF2-40B4-BE49-F238E27FC236}">
                <a16:creationId xmlns:a16="http://schemas.microsoft.com/office/drawing/2014/main" xmlns="" id="{6BCFD353-652F-C16B-9A19-58C4186C9791}"/>
              </a:ext>
            </a:extLst>
          </p:cNvPr>
          <p:cNvSpPr txBox="1"/>
          <p:nvPr/>
        </p:nvSpPr>
        <p:spPr>
          <a:xfrm>
            <a:off x="4390157" y="1723158"/>
            <a:ext cx="3931227" cy="1754326"/>
          </a:xfrm>
          <a:prstGeom prst="rect">
            <a:avLst/>
          </a:prstGeom>
          <a:noFill/>
          <a:ln w="12700">
            <a:solidFill>
              <a:schemeClr val="tx1"/>
            </a:solidFill>
            <a:extLst>
              <a:ext uri="{C807C97D-BFC1-408E-A445-0C87EB9F89A2}">
                <ask:lineSketchStyleProps xmlns:ask="http://schemas.microsoft.com/office/drawing/2018/sketchyshapes" xmlns="">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b="1" dirty="0">
                <a:cs typeface="Calibri" panose="020F0502020204030204"/>
              </a:rPr>
              <a:t>Data Collection using </a:t>
            </a:r>
            <a:r>
              <a:rPr lang="en-US" b="1" dirty="0">
                <a:ea typeface="+mn-lt"/>
                <a:cs typeface="+mn-lt"/>
              </a:rPr>
              <a:t>Things Peak web Redirecting App</a:t>
            </a:r>
          </a:p>
          <a:p>
            <a:pPr marL="800100" lvl="1" indent="-342900">
              <a:buAutoNum type="romanLcPeriod"/>
            </a:pPr>
            <a:r>
              <a:rPr lang="en-US" b="1" dirty="0">
                <a:cs typeface="Calibri" panose="020F0502020204030204"/>
              </a:rPr>
              <a:t>Temperature</a:t>
            </a:r>
          </a:p>
          <a:p>
            <a:pPr marL="800100" lvl="1" indent="-342900">
              <a:buAutoNum type="romanLcPeriod"/>
            </a:pPr>
            <a:r>
              <a:rPr lang="en-US" b="1" dirty="0">
                <a:cs typeface="Calibri" panose="020F0502020204030204"/>
              </a:rPr>
              <a:t>Humidity</a:t>
            </a:r>
          </a:p>
          <a:p>
            <a:pPr marL="800100" lvl="1" indent="-342900">
              <a:buAutoNum type="romanLcPeriod"/>
            </a:pPr>
            <a:r>
              <a:rPr lang="en-US" b="1" dirty="0">
                <a:cs typeface="Calibri" panose="020F0502020204030204"/>
              </a:rPr>
              <a:t>Air quality</a:t>
            </a:r>
          </a:p>
          <a:p>
            <a:pPr marL="800100" lvl="1" indent="-342900">
              <a:buAutoNum type="romanLcPeriod"/>
            </a:pPr>
            <a:endParaRPr lang="en-US" b="1" dirty="0">
              <a:cs typeface="Calibri" panose="020F0502020204030204"/>
            </a:endParaRPr>
          </a:p>
        </p:txBody>
      </p:sp>
      <p:pic>
        <p:nvPicPr>
          <p:cNvPr id="8" name="Picture 8" descr="A picture containing text, electronics, cellphone&#10;&#10;Description automatically generated">
            <a:extLst>
              <a:ext uri="{FF2B5EF4-FFF2-40B4-BE49-F238E27FC236}">
                <a16:creationId xmlns:a16="http://schemas.microsoft.com/office/drawing/2014/main" xmlns="" id="{B872F392-A123-CDFF-589A-136EF37490F6}"/>
              </a:ext>
            </a:extLst>
          </p:cNvPr>
          <p:cNvPicPr>
            <a:picLocks noChangeAspect="1"/>
          </p:cNvPicPr>
          <p:nvPr/>
        </p:nvPicPr>
        <p:blipFill>
          <a:blip r:embed="rId5"/>
          <a:stretch>
            <a:fillRect/>
          </a:stretch>
        </p:blipFill>
        <p:spPr>
          <a:xfrm rot="16200000">
            <a:off x="7997536" y="2488495"/>
            <a:ext cx="4752109" cy="2365919"/>
          </a:xfrm>
          <a:prstGeom prst="rect">
            <a:avLst/>
          </a:prstGeom>
        </p:spPr>
      </p:pic>
      <p:sp>
        <p:nvSpPr>
          <p:cNvPr id="9" name="Arrow: Right 8">
            <a:extLst>
              <a:ext uri="{FF2B5EF4-FFF2-40B4-BE49-F238E27FC236}">
                <a16:creationId xmlns:a16="http://schemas.microsoft.com/office/drawing/2014/main" xmlns="" id="{F78F220C-7343-F88D-EE3E-0939617E5131}"/>
              </a:ext>
            </a:extLst>
          </p:cNvPr>
          <p:cNvSpPr/>
          <p:nvPr/>
        </p:nvSpPr>
        <p:spPr>
          <a:xfrm>
            <a:off x="8351726" y="3290593"/>
            <a:ext cx="857251" cy="48490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xmlns="" id="{AD0D631A-19D2-910E-7454-16975A509055}"/>
              </a:ext>
            </a:extLst>
          </p:cNvPr>
          <p:cNvSpPr/>
          <p:nvPr/>
        </p:nvSpPr>
        <p:spPr>
          <a:xfrm>
            <a:off x="3403056" y="3234308"/>
            <a:ext cx="987136" cy="48490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descr="A picture containing electronics&#10;&#10;Description automatically generated">
            <a:extLst>
              <a:ext uri="{FF2B5EF4-FFF2-40B4-BE49-F238E27FC236}">
                <a16:creationId xmlns:a16="http://schemas.microsoft.com/office/drawing/2014/main" xmlns="" id="{6A00F961-024E-DF1C-2BAD-3AA7D506B08F}"/>
              </a:ext>
            </a:extLst>
          </p:cNvPr>
          <p:cNvPicPr>
            <a:picLocks noChangeAspect="1"/>
          </p:cNvPicPr>
          <p:nvPr/>
        </p:nvPicPr>
        <p:blipFill>
          <a:blip r:embed="rId6"/>
          <a:stretch>
            <a:fillRect/>
          </a:stretch>
        </p:blipFill>
        <p:spPr>
          <a:xfrm>
            <a:off x="429491" y="1371621"/>
            <a:ext cx="2976995" cy="4599669"/>
          </a:xfrm>
          <a:prstGeom prst="rect">
            <a:avLst/>
          </a:prstGeom>
        </p:spPr>
      </p:pic>
    </p:spTree>
    <p:extLst>
      <p:ext uri="{BB962C8B-B14F-4D97-AF65-F5344CB8AC3E}">
        <p14:creationId xmlns:p14="http://schemas.microsoft.com/office/powerpoint/2010/main" val="40777887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A5ACA955-2410-6233-060C-A50538F4C6E1}"/>
              </a:ext>
            </a:extLst>
          </p:cNvPr>
          <p:cNvPicPr>
            <a:picLocks noChangeAspect="1"/>
          </p:cNvPicPr>
          <p:nvPr/>
        </p:nvPicPr>
        <p:blipFill rotWithShape="1">
          <a:blip r:embed="rId2"/>
          <a:srcRect t="22414"/>
          <a:stretch/>
        </p:blipFill>
        <p:spPr>
          <a:xfrm>
            <a:off x="-1" y="10"/>
            <a:ext cx="12192001" cy="6857990"/>
          </a:xfrm>
          <a:prstGeom prst="rect">
            <a:avLst/>
          </a:prstGeom>
        </p:spPr>
      </p:pic>
      <p:sp>
        <p:nvSpPr>
          <p:cNvPr id="96" name="Rectangle 84">
            <a:extLst>
              <a:ext uri="{FF2B5EF4-FFF2-40B4-BE49-F238E27FC236}">
                <a16:creationId xmlns:a16="http://schemas.microsoft.com/office/drawing/2014/main" xmlns="" id="{A4206507-76F5-4316-AAF5-4EAFEE5EBD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86">
            <a:extLst>
              <a:ext uri="{FF2B5EF4-FFF2-40B4-BE49-F238E27FC236}">
                <a16:creationId xmlns:a16="http://schemas.microsoft.com/office/drawing/2014/main" xmlns="" id="{03BC2B61-D77E-45AB-8722-15BC6A718A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xmlns="" id="{2391E21B-3FCC-29A3-BCBC-6FBEB3AC2456}"/>
              </a:ext>
            </a:extLst>
          </p:cNvPr>
          <p:cNvSpPr>
            <a:spLocks noGrp="1"/>
          </p:cNvSpPr>
          <p:nvPr>
            <p:ph type="title"/>
          </p:nvPr>
        </p:nvSpPr>
        <p:spPr>
          <a:xfrm>
            <a:off x="965813" y="2953"/>
            <a:ext cx="10771591" cy="1105495"/>
          </a:xfrm>
        </p:spPr>
        <p:txBody>
          <a:bodyPr anchor="ctr">
            <a:normAutofit/>
          </a:bodyPr>
          <a:lstStyle/>
          <a:p>
            <a:r>
              <a:rPr lang="en-US" sz="5400" b="1" dirty="0">
                <a:ln w="22225">
                  <a:solidFill>
                    <a:srgbClr val="FFFFFF"/>
                  </a:solidFill>
                </a:ln>
                <a:solidFill>
                  <a:srgbClr val="FFFFFF"/>
                </a:solidFill>
                <a:latin typeface="DengXian"/>
                <a:ea typeface="DengXian"/>
                <a:cs typeface="Calibri Light"/>
              </a:rPr>
              <a:t>IoT Solution for Silk Production</a:t>
            </a:r>
            <a:r>
              <a:rPr lang="en-US" sz="5400" dirty="0">
                <a:ln w="22225">
                  <a:solidFill>
                    <a:srgbClr val="FFFFFF"/>
                  </a:solidFill>
                </a:ln>
                <a:solidFill>
                  <a:srgbClr val="FFFFFF"/>
                </a:solidFill>
                <a:cs typeface="Calibri Light"/>
              </a:rPr>
              <a:t> </a:t>
            </a:r>
            <a:endParaRPr lang="en-US" sz="5400" dirty="0">
              <a:ln w="22225">
                <a:solidFill>
                  <a:srgbClr val="FFFFFF"/>
                </a:solidFill>
              </a:ln>
              <a:solidFill>
                <a:srgbClr val="FFFFFF"/>
              </a:solidFill>
            </a:endParaRPr>
          </a:p>
        </p:txBody>
      </p:sp>
      <p:sp>
        <p:nvSpPr>
          <p:cNvPr id="98" name="Content Placeholder 7">
            <a:extLst>
              <a:ext uri="{FF2B5EF4-FFF2-40B4-BE49-F238E27FC236}">
                <a16:creationId xmlns:a16="http://schemas.microsoft.com/office/drawing/2014/main" xmlns="" id="{3B351718-DF5B-B026-BA85-A55F2A82B11E}"/>
              </a:ext>
            </a:extLst>
          </p:cNvPr>
          <p:cNvSpPr>
            <a:spLocks noGrp="1"/>
          </p:cNvSpPr>
          <p:nvPr>
            <p:ph idx="1"/>
          </p:nvPr>
        </p:nvSpPr>
        <p:spPr>
          <a:xfrm>
            <a:off x="2089192" y="1531455"/>
            <a:ext cx="9553072" cy="1952828"/>
          </a:xfrm>
        </p:spPr>
        <p:txBody>
          <a:bodyPr vert="horz" lIns="91440" tIns="45720" rIns="91440" bIns="45720" rtlCol="0" anchor="t">
            <a:normAutofit/>
          </a:bodyPr>
          <a:lstStyle/>
          <a:p>
            <a:pPr marL="0" indent="0">
              <a:buNone/>
            </a:pPr>
            <a:endParaRPr lang="en-US" sz="2400" b="1" dirty="0">
              <a:cs typeface="Calibri"/>
            </a:endParaRPr>
          </a:p>
          <a:p>
            <a:pPr marL="0" indent="0">
              <a:buNone/>
            </a:pPr>
            <a:endParaRPr lang="en-US" sz="2400" dirty="0">
              <a:solidFill>
                <a:srgbClr val="FFFFFF"/>
              </a:solidFill>
              <a:cs typeface="Calibri"/>
            </a:endParaRPr>
          </a:p>
        </p:txBody>
      </p:sp>
      <p:cxnSp>
        <p:nvCxnSpPr>
          <p:cNvPr id="3" name="Straight Arrow Connector 2">
            <a:extLst>
              <a:ext uri="{FF2B5EF4-FFF2-40B4-BE49-F238E27FC236}">
                <a16:creationId xmlns:a16="http://schemas.microsoft.com/office/drawing/2014/main" xmlns="" id="{7A7382AC-D9F4-449F-2D79-93D0B85321D9}"/>
              </a:ext>
            </a:extLst>
          </p:cNvPr>
          <p:cNvCxnSpPr/>
          <p:nvPr/>
        </p:nvCxnSpPr>
        <p:spPr>
          <a:xfrm flipV="1">
            <a:off x="1064991" y="891251"/>
            <a:ext cx="10336072" cy="14589"/>
          </a:xfrm>
          <a:prstGeom prst="straightConnector1">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xmlns="" id="{7DB107F5-1B51-66F1-1406-E1B33BDA6C1F}"/>
              </a:ext>
            </a:extLst>
          </p:cNvPr>
          <p:cNvSpPr txBox="1"/>
          <p:nvPr/>
        </p:nvSpPr>
        <p:spPr>
          <a:xfrm>
            <a:off x="7109113" y="3385704"/>
            <a:ext cx="39390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cs typeface="Calibri"/>
            </a:endParaRPr>
          </a:p>
        </p:txBody>
      </p:sp>
      <p:sp>
        <p:nvSpPr>
          <p:cNvPr id="6" name="TextBox 5">
            <a:extLst>
              <a:ext uri="{FF2B5EF4-FFF2-40B4-BE49-F238E27FC236}">
                <a16:creationId xmlns:a16="http://schemas.microsoft.com/office/drawing/2014/main" xmlns="" id="{E90E79DF-7D2C-DE7F-01CD-175F72CBF490}"/>
              </a:ext>
            </a:extLst>
          </p:cNvPr>
          <p:cNvSpPr txBox="1"/>
          <p:nvPr/>
        </p:nvSpPr>
        <p:spPr>
          <a:xfrm>
            <a:off x="2225386" y="3714749"/>
            <a:ext cx="89699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endParaRPr lang="en-US" sz="3600" dirty="0">
              <a:cs typeface="Calibri" panose="020F0502020204030204"/>
            </a:endParaRPr>
          </a:p>
        </p:txBody>
      </p:sp>
      <p:sp>
        <p:nvSpPr>
          <p:cNvPr id="7" name="TextBox 6">
            <a:extLst>
              <a:ext uri="{FF2B5EF4-FFF2-40B4-BE49-F238E27FC236}">
                <a16:creationId xmlns:a16="http://schemas.microsoft.com/office/drawing/2014/main" xmlns="" id="{6BCFD353-652F-C16B-9A19-58C4186C9791}"/>
              </a:ext>
            </a:extLst>
          </p:cNvPr>
          <p:cNvSpPr txBox="1"/>
          <p:nvPr/>
        </p:nvSpPr>
        <p:spPr>
          <a:xfrm>
            <a:off x="1697181" y="1229590"/>
            <a:ext cx="3931227"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2400" b="1" dirty="0">
                <a:cs typeface="Calibri" panose="020F0502020204030204"/>
              </a:rPr>
              <a:t>Next Step</a:t>
            </a:r>
          </a:p>
          <a:p>
            <a:pPr marL="285750" indent="-285750">
              <a:buFont typeface="Wingdings"/>
              <a:buChar char="ü"/>
            </a:pPr>
            <a:r>
              <a:rPr lang="en-US" dirty="0">
                <a:cs typeface="Calibri" panose="020F0502020204030204"/>
              </a:rPr>
              <a:t>Testing the setup by co-operating with experienced farmers.</a:t>
            </a:r>
          </a:p>
          <a:p>
            <a:pPr marL="285750" indent="-285750">
              <a:buFont typeface="Wingdings"/>
              <a:buChar char="ü"/>
            </a:pPr>
            <a:r>
              <a:rPr lang="en-US" dirty="0">
                <a:cs typeface="Calibri" panose="020F0502020204030204"/>
              </a:rPr>
              <a:t>Observation and Collecting data</a:t>
            </a:r>
          </a:p>
          <a:p>
            <a:pPr marL="285750" indent="-285750">
              <a:buFont typeface="Wingdings"/>
              <a:buChar char="ü"/>
            </a:pPr>
            <a:r>
              <a:rPr lang="en-US" dirty="0">
                <a:cs typeface="Calibri" panose="020F0502020204030204"/>
              </a:rPr>
              <a:t>Possible improvement</a:t>
            </a:r>
          </a:p>
          <a:p>
            <a:pPr marL="285750" indent="-285750">
              <a:buFont typeface="Wingdings"/>
              <a:buChar char="ü"/>
            </a:pPr>
            <a:endParaRPr lang="en-US" dirty="0">
              <a:cs typeface="Calibri" panose="020F0502020204030204"/>
            </a:endParaRPr>
          </a:p>
        </p:txBody>
      </p:sp>
      <p:pic>
        <p:nvPicPr>
          <p:cNvPr id="5" name="Picture 7">
            <a:extLst>
              <a:ext uri="{FF2B5EF4-FFF2-40B4-BE49-F238E27FC236}">
                <a16:creationId xmlns:a16="http://schemas.microsoft.com/office/drawing/2014/main" xmlns="" id="{89ADC6B6-77F0-8782-21F5-FE9BA5E3827E}"/>
              </a:ext>
            </a:extLst>
          </p:cNvPr>
          <p:cNvPicPr>
            <a:picLocks noChangeAspect="1"/>
          </p:cNvPicPr>
          <p:nvPr/>
        </p:nvPicPr>
        <p:blipFill>
          <a:blip r:embed="rId5"/>
          <a:stretch>
            <a:fillRect/>
          </a:stretch>
        </p:blipFill>
        <p:spPr>
          <a:xfrm>
            <a:off x="663286" y="3293779"/>
            <a:ext cx="6769678" cy="2036896"/>
          </a:xfrm>
          <a:prstGeom prst="rect">
            <a:avLst/>
          </a:prstGeom>
        </p:spPr>
      </p:pic>
      <p:pic>
        <p:nvPicPr>
          <p:cNvPr id="8" name="Picture 8" descr="Table&#10;&#10;Description automatically generated">
            <a:extLst>
              <a:ext uri="{FF2B5EF4-FFF2-40B4-BE49-F238E27FC236}">
                <a16:creationId xmlns:a16="http://schemas.microsoft.com/office/drawing/2014/main" xmlns="" id="{E3D2ADCE-1D59-FEB2-27FE-84ED255D9703}"/>
              </a:ext>
            </a:extLst>
          </p:cNvPr>
          <p:cNvPicPr>
            <a:picLocks noChangeAspect="1"/>
          </p:cNvPicPr>
          <p:nvPr/>
        </p:nvPicPr>
        <p:blipFill>
          <a:blip r:embed="rId6"/>
          <a:stretch>
            <a:fillRect/>
          </a:stretch>
        </p:blipFill>
        <p:spPr>
          <a:xfrm>
            <a:off x="7192242" y="1576994"/>
            <a:ext cx="4397086" cy="3755967"/>
          </a:xfrm>
          <a:prstGeom prst="rect">
            <a:avLst/>
          </a:prstGeom>
        </p:spPr>
      </p:pic>
      <p:sp>
        <p:nvSpPr>
          <p:cNvPr id="9" name="TextBox 8">
            <a:extLst>
              <a:ext uri="{FF2B5EF4-FFF2-40B4-BE49-F238E27FC236}">
                <a16:creationId xmlns:a16="http://schemas.microsoft.com/office/drawing/2014/main" xmlns="" id="{4F382AD1-AC58-D324-3429-187958C58AB5}"/>
              </a:ext>
            </a:extLst>
          </p:cNvPr>
          <p:cNvSpPr txBox="1"/>
          <p:nvPr/>
        </p:nvSpPr>
        <p:spPr>
          <a:xfrm>
            <a:off x="2355273" y="5801590"/>
            <a:ext cx="8060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Fig: Suitable temp and relative humidity for each stage in silkworm lifecycle</a:t>
            </a:r>
            <a:endParaRPr lang="en-US" b="1" dirty="0"/>
          </a:p>
        </p:txBody>
      </p:sp>
    </p:spTree>
    <p:extLst>
      <p:ext uri="{BB962C8B-B14F-4D97-AF65-F5344CB8AC3E}">
        <p14:creationId xmlns:p14="http://schemas.microsoft.com/office/powerpoint/2010/main" val="300250300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A5ACA955-2410-6233-060C-A50538F4C6E1}"/>
              </a:ext>
            </a:extLst>
          </p:cNvPr>
          <p:cNvPicPr>
            <a:picLocks noChangeAspect="1"/>
          </p:cNvPicPr>
          <p:nvPr/>
        </p:nvPicPr>
        <p:blipFill rotWithShape="1">
          <a:blip r:embed="rId2"/>
          <a:srcRect t="22414"/>
          <a:stretch/>
        </p:blipFill>
        <p:spPr>
          <a:xfrm>
            <a:off x="-1" y="10"/>
            <a:ext cx="12192001" cy="6857990"/>
          </a:xfrm>
          <a:prstGeom prst="rect">
            <a:avLst/>
          </a:prstGeom>
        </p:spPr>
      </p:pic>
      <p:sp>
        <p:nvSpPr>
          <p:cNvPr id="96" name="Rectangle 84">
            <a:extLst>
              <a:ext uri="{FF2B5EF4-FFF2-40B4-BE49-F238E27FC236}">
                <a16:creationId xmlns:a16="http://schemas.microsoft.com/office/drawing/2014/main" xmlns="" id="{A4206507-76F5-4316-AAF5-4EAFEE5EBD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86">
            <a:extLst>
              <a:ext uri="{FF2B5EF4-FFF2-40B4-BE49-F238E27FC236}">
                <a16:creationId xmlns:a16="http://schemas.microsoft.com/office/drawing/2014/main" xmlns="" id="{03BC2B61-D77E-45AB-8722-15BC6A718A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xmlns="" id="{2391E21B-3FCC-29A3-BCBC-6FBEB3AC2456}"/>
              </a:ext>
            </a:extLst>
          </p:cNvPr>
          <p:cNvSpPr>
            <a:spLocks noGrp="1"/>
          </p:cNvSpPr>
          <p:nvPr>
            <p:ph type="title"/>
          </p:nvPr>
        </p:nvSpPr>
        <p:spPr>
          <a:xfrm>
            <a:off x="965813" y="2953"/>
            <a:ext cx="10771591" cy="1105495"/>
          </a:xfrm>
        </p:spPr>
        <p:txBody>
          <a:bodyPr anchor="ctr">
            <a:normAutofit/>
          </a:bodyPr>
          <a:lstStyle/>
          <a:p>
            <a:r>
              <a:rPr lang="en-US" sz="5400" b="1" dirty="0">
                <a:ln w="22225">
                  <a:solidFill>
                    <a:srgbClr val="FFFFFF"/>
                  </a:solidFill>
                </a:ln>
                <a:solidFill>
                  <a:srgbClr val="FFFFFF"/>
                </a:solidFill>
                <a:latin typeface="DengXian"/>
                <a:ea typeface="DengXian"/>
                <a:cs typeface="Calibri Light"/>
              </a:rPr>
              <a:t>IoT Solution for Silk Production</a:t>
            </a:r>
            <a:r>
              <a:rPr lang="en-US" sz="5400" dirty="0">
                <a:ln w="22225">
                  <a:solidFill>
                    <a:srgbClr val="FFFFFF"/>
                  </a:solidFill>
                </a:ln>
                <a:solidFill>
                  <a:srgbClr val="FFFFFF"/>
                </a:solidFill>
                <a:cs typeface="Calibri Light"/>
              </a:rPr>
              <a:t> </a:t>
            </a:r>
            <a:endParaRPr lang="en-US" sz="5400" dirty="0">
              <a:ln w="22225">
                <a:solidFill>
                  <a:srgbClr val="FFFFFF"/>
                </a:solidFill>
              </a:ln>
              <a:solidFill>
                <a:srgbClr val="FFFFFF"/>
              </a:solidFill>
            </a:endParaRPr>
          </a:p>
        </p:txBody>
      </p:sp>
      <p:sp>
        <p:nvSpPr>
          <p:cNvPr id="98" name="Content Placeholder 7">
            <a:extLst>
              <a:ext uri="{FF2B5EF4-FFF2-40B4-BE49-F238E27FC236}">
                <a16:creationId xmlns:a16="http://schemas.microsoft.com/office/drawing/2014/main" xmlns="" id="{3B351718-DF5B-B026-BA85-A55F2A82B11E}"/>
              </a:ext>
            </a:extLst>
          </p:cNvPr>
          <p:cNvSpPr>
            <a:spLocks noGrp="1"/>
          </p:cNvSpPr>
          <p:nvPr>
            <p:ph idx="1"/>
          </p:nvPr>
        </p:nvSpPr>
        <p:spPr>
          <a:xfrm>
            <a:off x="2089192" y="1531455"/>
            <a:ext cx="9553072" cy="1952828"/>
          </a:xfrm>
        </p:spPr>
        <p:txBody>
          <a:bodyPr vert="horz" lIns="91440" tIns="45720" rIns="91440" bIns="45720" rtlCol="0" anchor="t">
            <a:normAutofit/>
          </a:bodyPr>
          <a:lstStyle/>
          <a:p>
            <a:pPr marL="0" indent="0">
              <a:buNone/>
            </a:pPr>
            <a:endParaRPr lang="en-US" sz="2400" b="1" dirty="0">
              <a:cs typeface="Calibri"/>
            </a:endParaRPr>
          </a:p>
          <a:p>
            <a:pPr marL="0" indent="0">
              <a:buNone/>
            </a:pPr>
            <a:endParaRPr lang="en-US" sz="2400" dirty="0">
              <a:solidFill>
                <a:srgbClr val="FFFFFF"/>
              </a:solidFill>
              <a:cs typeface="Calibri"/>
            </a:endParaRPr>
          </a:p>
        </p:txBody>
      </p:sp>
      <p:cxnSp>
        <p:nvCxnSpPr>
          <p:cNvPr id="3" name="Straight Arrow Connector 2">
            <a:extLst>
              <a:ext uri="{FF2B5EF4-FFF2-40B4-BE49-F238E27FC236}">
                <a16:creationId xmlns:a16="http://schemas.microsoft.com/office/drawing/2014/main" xmlns="" id="{7A7382AC-D9F4-449F-2D79-93D0B85321D9}"/>
              </a:ext>
            </a:extLst>
          </p:cNvPr>
          <p:cNvCxnSpPr/>
          <p:nvPr/>
        </p:nvCxnSpPr>
        <p:spPr>
          <a:xfrm flipV="1">
            <a:off x="1064991" y="879676"/>
            <a:ext cx="10370796" cy="26164"/>
          </a:xfrm>
          <a:prstGeom prst="straightConnector1">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xmlns="" id="{7DB107F5-1B51-66F1-1406-E1B33BDA6C1F}"/>
              </a:ext>
            </a:extLst>
          </p:cNvPr>
          <p:cNvSpPr txBox="1"/>
          <p:nvPr/>
        </p:nvSpPr>
        <p:spPr>
          <a:xfrm>
            <a:off x="7109113" y="3385704"/>
            <a:ext cx="39390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cs typeface="Calibri"/>
            </a:endParaRPr>
          </a:p>
        </p:txBody>
      </p:sp>
      <p:sp>
        <p:nvSpPr>
          <p:cNvPr id="6" name="TextBox 5">
            <a:extLst>
              <a:ext uri="{FF2B5EF4-FFF2-40B4-BE49-F238E27FC236}">
                <a16:creationId xmlns:a16="http://schemas.microsoft.com/office/drawing/2014/main" xmlns="" id="{E90E79DF-7D2C-DE7F-01CD-175F72CBF490}"/>
              </a:ext>
            </a:extLst>
          </p:cNvPr>
          <p:cNvSpPr txBox="1"/>
          <p:nvPr/>
        </p:nvSpPr>
        <p:spPr>
          <a:xfrm>
            <a:off x="2225386" y="3714749"/>
            <a:ext cx="89699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endParaRPr lang="en-US" sz="3600" dirty="0">
              <a:cs typeface="Calibri" panose="020F0502020204030204"/>
            </a:endParaRPr>
          </a:p>
        </p:txBody>
      </p:sp>
      <p:sp>
        <p:nvSpPr>
          <p:cNvPr id="7" name="TextBox 6">
            <a:extLst>
              <a:ext uri="{FF2B5EF4-FFF2-40B4-BE49-F238E27FC236}">
                <a16:creationId xmlns:a16="http://schemas.microsoft.com/office/drawing/2014/main" xmlns="" id="{6BCFD353-652F-C16B-9A19-58C4186C9791}"/>
              </a:ext>
            </a:extLst>
          </p:cNvPr>
          <p:cNvSpPr txBox="1"/>
          <p:nvPr/>
        </p:nvSpPr>
        <p:spPr>
          <a:xfrm>
            <a:off x="1231770" y="1531454"/>
            <a:ext cx="7204362"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3200" dirty="0">
                <a:cs typeface="Calibri" panose="020F0502020204030204"/>
              </a:rPr>
              <a:t>Conclusions</a:t>
            </a:r>
          </a:p>
          <a:p>
            <a:pPr marL="285750" indent="-285750" algn="just">
              <a:buFont typeface="Wingdings"/>
              <a:buChar char="Ø"/>
            </a:pPr>
            <a:r>
              <a:rPr lang="en-US" sz="2400" dirty="0">
                <a:cs typeface="Calibri" panose="020F0502020204030204"/>
              </a:rPr>
              <a:t>It was a great joy and fun to work with each other to complete the installation stage. It is true that we still have to do lots to do. But, we are ready to take the challenge and continue till the end. It will be a huge achievement to play a role for modernizing and advancing of Bangladesh sericulture.</a:t>
            </a:r>
          </a:p>
        </p:txBody>
      </p:sp>
    </p:spTree>
    <p:extLst>
      <p:ext uri="{BB962C8B-B14F-4D97-AF65-F5344CB8AC3E}">
        <p14:creationId xmlns:p14="http://schemas.microsoft.com/office/powerpoint/2010/main" val="170783809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A5ACA955-2410-6233-060C-A50538F4C6E1}"/>
              </a:ext>
            </a:extLst>
          </p:cNvPr>
          <p:cNvPicPr>
            <a:picLocks noChangeAspect="1"/>
          </p:cNvPicPr>
          <p:nvPr/>
        </p:nvPicPr>
        <p:blipFill rotWithShape="1">
          <a:blip r:embed="rId2"/>
          <a:srcRect t="22414"/>
          <a:stretch/>
        </p:blipFill>
        <p:spPr>
          <a:xfrm>
            <a:off x="-1" y="10"/>
            <a:ext cx="12192001" cy="6857990"/>
          </a:xfrm>
          <a:prstGeom prst="rect">
            <a:avLst/>
          </a:prstGeom>
        </p:spPr>
      </p:pic>
      <p:sp>
        <p:nvSpPr>
          <p:cNvPr id="96" name="Rectangle 84">
            <a:extLst>
              <a:ext uri="{FF2B5EF4-FFF2-40B4-BE49-F238E27FC236}">
                <a16:creationId xmlns:a16="http://schemas.microsoft.com/office/drawing/2014/main" xmlns="" id="{A4206507-76F5-4316-AAF5-4EAFEE5EBD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86">
            <a:extLst>
              <a:ext uri="{FF2B5EF4-FFF2-40B4-BE49-F238E27FC236}">
                <a16:creationId xmlns:a16="http://schemas.microsoft.com/office/drawing/2014/main" xmlns="" id="{03BC2B61-D77E-45AB-8722-15BC6A718A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xmlns="" id="{2391E21B-3FCC-29A3-BCBC-6FBEB3AC2456}"/>
              </a:ext>
            </a:extLst>
          </p:cNvPr>
          <p:cNvSpPr>
            <a:spLocks noGrp="1"/>
          </p:cNvSpPr>
          <p:nvPr>
            <p:ph type="title"/>
          </p:nvPr>
        </p:nvSpPr>
        <p:spPr>
          <a:xfrm>
            <a:off x="965813" y="2953"/>
            <a:ext cx="10771591" cy="1105495"/>
          </a:xfrm>
        </p:spPr>
        <p:txBody>
          <a:bodyPr anchor="ctr">
            <a:normAutofit/>
          </a:bodyPr>
          <a:lstStyle/>
          <a:p>
            <a:r>
              <a:rPr lang="en-US" sz="5400" dirty="0">
                <a:ln w="22225">
                  <a:solidFill>
                    <a:srgbClr val="FFFFFF"/>
                  </a:solidFill>
                </a:ln>
                <a:solidFill>
                  <a:srgbClr val="FFFFFF"/>
                </a:solidFill>
                <a:cs typeface="Calibri Light"/>
              </a:rPr>
              <a:t>Acknowledgement</a:t>
            </a:r>
            <a:endParaRPr lang="en-US" sz="5400" dirty="0">
              <a:ln w="22225">
                <a:solidFill>
                  <a:srgbClr val="FFFFFF"/>
                </a:solidFill>
              </a:ln>
              <a:solidFill>
                <a:srgbClr val="FFFFFF"/>
              </a:solidFill>
            </a:endParaRPr>
          </a:p>
        </p:txBody>
      </p:sp>
      <p:sp>
        <p:nvSpPr>
          <p:cNvPr id="98" name="Content Placeholder 7">
            <a:extLst>
              <a:ext uri="{FF2B5EF4-FFF2-40B4-BE49-F238E27FC236}">
                <a16:creationId xmlns:a16="http://schemas.microsoft.com/office/drawing/2014/main" xmlns="" id="{3B351718-DF5B-B026-BA85-A55F2A82B11E}"/>
              </a:ext>
            </a:extLst>
          </p:cNvPr>
          <p:cNvSpPr>
            <a:spLocks noGrp="1"/>
          </p:cNvSpPr>
          <p:nvPr>
            <p:ph idx="1"/>
          </p:nvPr>
        </p:nvSpPr>
        <p:spPr>
          <a:xfrm>
            <a:off x="2089192" y="1531455"/>
            <a:ext cx="9553072" cy="1952828"/>
          </a:xfrm>
        </p:spPr>
        <p:txBody>
          <a:bodyPr vert="horz" lIns="91440" tIns="45720" rIns="91440" bIns="45720" rtlCol="0" anchor="t">
            <a:normAutofit/>
          </a:bodyPr>
          <a:lstStyle/>
          <a:p>
            <a:pPr marL="0" indent="0">
              <a:buNone/>
            </a:pPr>
            <a:endParaRPr lang="en-US" sz="2400" b="1" dirty="0">
              <a:cs typeface="Calibri"/>
            </a:endParaRPr>
          </a:p>
          <a:p>
            <a:pPr marL="0" indent="0">
              <a:buNone/>
            </a:pPr>
            <a:endParaRPr lang="en-US" sz="2400" dirty="0">
              <a:solidFill>
                <a:srgbClr val="FFFFFF"/>
              </a:solidFill>
              <a:cs typeface="Calibri"/>
            </a:endParaRPr>
          </a:p>
        </p:txBody>
      </p:sp>
      <p:cxnSp>
        <p:nvCxnSpPr>
          <p:cNvPr id="3" name="Straight Arrow Connector 2">
            <a:extLst>
              <a:ext uri="{FF2B5EF4-FFF2-40B4-BE49-F238E27FC236}">
                <a16:creationId xmlns:a16="http://schemas.microsoft.com/office/drawing/2014/main" xmlns="" id="{7A7382AC-D9F4-449F-2D79-93D0B85321D9}"/>
              </a:ext>
            </a:extLst>
          </p:cNvPr>
          <p:cNvCxnSpPr/>
          <p:nvPr/>
        </p:nvCxnSpPr>
        <p:spPr>
          <a:xfrm flipV="1">
            <a:off x="1064991" y="857610"/>
            <a:ext cx="9732379" cy="48229"/>
          </a:xfrm>
          <a:prstGeom prst="straightConnector1">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xmlns="" id="{7DB107F5-1B51-66F1-1406-E1B33BDA6C1F}"/>
              </a:ext>
            </a:extLst>
          </p:cNvPr>
          <p:cNvSpPr txBox="1"/>
          <p:nvPr/>
        </p:nvSpPr>
        <p:spPr>
          <a:xfrm>
            <a:off x="7109113" y="3385704"/>
            <a:ext cx="39390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cs typeface="Calibri"/>
            </a:endParaRPr>
          </a:p>
        </p:txBody>
      </p:sp>
      <p:sp>
        <p:nvSpPr>
          <p:cNvPr id="6" name="TextBox 5">
            <a:extLst>
              <a:ext uri="{FF2B5EF4-FFF2-40B4-BE49-F238E27FC236}">
                <a16:creationId xmlns:a16="http://schemas.microsoft.com/office/drawing/2014/main" xmlns="" id="{E90E79DF-7D2C-DE7F-01CD-175F72CBF490}"/>
              </a:ext>
            </a:extLst>
          </p:cNvPr>
          <p:cNvSpPr txBox="1"/>
          <p:nvPr/>
        </p:nvSpPr>
        <p:spPr>
          <a:xfrm>
            <a:off x="2225386" y="3714749"/>
            <a:ext cx="89699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endParaRPr lang="en-US" sz="3600" dirty="0">
              <a:cs typeface="Calibri" panose="020F0502020204030204"/>
            </a:endParaRPr>
          </a:p>
        </p:txBody>
      </p:sp>
      <p:sp>
        <p:nvSpPr>
          <p:cNvPr id="7" name="TextBox 6">
            <a:extLst>
              <a:ext uri="{FF2B5EF4-FFF2-40B4-BE49-F238E27FC236}">
                <a16:creationId xmlns:a16="http://schemas.microsoft.com/office/drawing/2014/main" xmlns="" id="{6BCFD353-652F-C16B-9A19-58C4186C9791}"/>
              </a:ext>
            </a:extLst>
          </p:cNvPr>
          <p:cNvSpPr txBox="1"/>
          <p:nvPr/>
        </p:nvSpPr>
        <p:spPr>
          <a:xfrm>
            <a:off x="1731817" y="1922318"/>
            <a:ext cx="642504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b="1" dirty="0"/>
              <a:t>Prof. Dr. Md. Al Mamun, </a:t>
            </a:r>
            <a:r>
              <a:rPr lang="en-US" dirty="0"/>
              <a:t>Professor, Head</a:t>
            </a:r>
            <a:r>
              <a:rPr lang="en-US" dirty="0">
                <a:cs typeface="Calibri"/>
              </a:rPr>
              <a:t> of CSE, RUET</a:t>
            </a:r>
          </a:p>
          <a:p>
            <a:r>
              <a:rPr lang="en-US" dirty="0">
                <a:cs typeface="Calibri"/>
              </a:rPr>
              <a:t>      For his </a:t>
            </a:r>
            <a:r>
              <a:rPr lang="en-US" dirty="0">
                <a:ea typeface="+mn-lt"/>
                <a:cs typeface="+mn-lt"/>
              </a:rPr>
              <a:t>supervising and support throughout the whole project</a:t>
            </a:r>
            <a:r>
              <a:rPr lang="en-US" b="1" dirty="0" smtClean="0">
                <a:ea typeface="+mn-lt"/>
                <a:cs typeface="+mn-lt"/>
              </a:rPr>
              <a:t>.</a:t>
            </a:r>
          </a:p>
        </p:txBody>
      </p:sp>
      <p:sp>
        <p:nvSpPr>
          <p:cNvPr id="5" name="TextBox 4">
            <a:extLst>
              <a:ext uri="{FF2B5EF4-FFF2-40B4-BE49-F238E27FC236}">
                <a16:creationId xmlns:a16="http://schemas.microsoft.com/office/drawing/2014/main" xmlns="" id="{3253D2AC-CC13-3E6E-C4BA-997554F4CDE7}"/>
              </a:ext>
            </a:extLst>
          </p:cNvPr>
          <p:cNvSpPr txBox="1"/>
          <p:nvPr/>
        </p:nvSpPr>
        <p:spPr>
          <a:xfrm>
            <a:off x="1731817" y="2568649"/>
            <a:ext cx="813867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ü"/>
            </a:pPr>
            <a:r>
              <a:rPr lang="en-US" b="1" dirty="0"/>
              <a:t>Bangladesh Sericulture Development Board, </a:t>
            </a:r>
            <a:r>
              <a:rPr lang="en-US" b="1" dirty="0" err="1"/>
              <a:t>Rajshahi</a:t>
            </a:r>
            <a:endParaRPr lang="en-US" b="1" dirty="0" err="1">
              <a:cs typeface="Calibri" panose="020F0502020204030204"/>
            </a:endParaRPr>
          </a:p>
          <a:p>
            <a:pPr marL="285750" indent="-285750">
              <a:buFont typeface="Wingdings" panose="05000000000000000000" pitchFamily="2" charset="2"/>
              <a:buChar char="ü"/>
            </a:pPr>
            <a:r>
              <a:rPr lang="en-US" b="1" dirty="0" err="1"/>
              <a:t>Rajshahi</a:t>
            </a:r>
            <a:r>
              <a:rPr lang="en-US" b="1" dirty="0"/>
              <a:t> Sericulture Factory</a:t>
            </a:r>
            <a:endParaRPr lang="en-US" b="1" dirty="0">
              <a:cs typeface="Calibri" panose="020F0502020204030204"/>
            </a:endParaRPr>
          </a:p>
          <a:p>
            <a:r>
              <a:rPr lang="en-US" dirty="0">
                <a:cs typeface="Calibri" panose="020F0502020204030204"/>
              </a:rPr>
              <a:t>      For their warm </a:t>
            </a:r>
            <a:r>
              <a:rPr lang="en-US" dirty="0">
                <a:ea typeface="+mn-lt"/>
                <a:cs typeface="+mn-lt"/>
              </a:rPr>
              <a:t>hospitality</a:t>
            </a:r>
            <a:r>
              <a:rPr lang="en-US" dirty="0">
                <a:cs typeface="Calibri" panose="020F0502020204030204"/>
              </a:rPr>
              <a:t> and demonstration on sericulture and silk production.</a:t>
            </a:r>
          </a:p>
          <a:p>
            <a:pPr marL="285750" indent="-285750">
              <a:buFont typeface="Arial"/>
              <a:buChar char="•"/>
            </a:pPr>
            <a:endParaRPr lang="en-US" dirty="0">
              <a:cs typeface="Calibri" panose="020F0502020204030204"/>
            </a:endParaRPr>
          </a:p>
          <a:p>
            <a:pPr marL="285750" indent="-285750">
              <a:buFont typeface="Wingdings"/>
              <a:buChar char="Ø"/>
            </a:pPr>
            <a:endParaRPr lang="en-US" dirty="0">
              <a:cs typeface="Calibri" panose="020F0502020204030204"/>
            </a:endParaRPr>
          </a:p>
        </p:txBody>
      </p:sp>
    </p:spTree>
    <p:extLst>
      <p:ext uri="{BB962C8B-B14F-4D97-AF65-F5344CB8AC3E}">
        <p14:creationId xmlns:p14="http://schemas.microsoft.com/office/powerpoint/2010/main" val="156364140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A5ACA955-2410-6233-060C-A50538F4C6E1}"/>
              </a:ext>
            </a:extLst>
          </p:cNvPr>
          <p:cNvPicPr>
            <a:picLocks noChangeAspect="1"/>
          </p:cNvPicPr>
          <p:nvPr/>
        </p:nvPicPr>
        <p:blipFill rotWithShape="1">
          <a:blip r:embed="rId2"/>
          <a:srcRect t="22414"/>
          <a:stretch/>
        </p:blipFill>
        <p:spPr>
          <a:xfrm>
            <a:off x="-1" y="10"/>
            <a:ext cx="12192001" cy="6857990"/>
          </a:xfrm>
          <a:prstGeom prst="rect">
            <a:avLst/>
          </a:prstGeom>
        </p:spPr>
      </p:pic>
      <p:sp>
        <p:nvSpPr>
          <p:cNvPr id="96" name="Rectangle 84">
            <a:extLst>
              <a:ext uri="{FF2B5EF4-FFF2-40B4-BE49-F238E27FC236}">
                <a16:creationId xmlns:a16="http://schemas.microsoft.com/office/drawing/2014/main" xmlns="" id="{A4206507-76F5-4316-AAF5-4EAFEE5EBD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86">
            <a:extLst>
              <a:ext uri="{FF2B5EF4-FFF2-40B4-BE49-F238E27FC236}">
                <a16:creationId xmlns:a16="http://schemas.microsoft.com/office/drawing/2014/main" xmlns="" id="{03BC2B61-D77E-45AB-8722-15BC6A718A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xmlns="" id="{2391E21B-3FCC-29A3-BCBC-6FBEB3AC2456}"/>
              </a:ext>
            </a:extLst>
          </p:cNvPr>
          <p:cNvSpPr>
            <a:spLocks noGrp="1"/>
          </p:cNvSpPr>
          <p:nvPr>
            <p:ph type="title"/>
          </p:nvPr>
        </p:nvSpPr>
        <p:spPr>
          <a:xfrm>
            <a:off x="965813" y="2953"/>
            <a:ext cx="10771591" cy="1105495"/>
          </a:xfrm>
        </p:spPr>
        <p:txBody>
          <a:bodyPr anchor="ctr">
            <a:normAutofit/>
          </a:bodyPr>
          <a:lstStyle/>
          <a:p>
            <a:r>
              <a:rPr lang="en-US" sz="5400" b="1" dirty="0">
                <a:ln w="22225">
                  <a:solidFill>
                    <a:srgbClr val="FFFFFF"/>
                  </a:solidFill>
                </a:ln>
                <a:solidFill>
                  <a:srgbClr val="FFFFFF"/>
                </a:solidFill>
                <a:latin typeface="DengXian"/>
                <a:ea typeface="DengXian"/>
                <a:cs typeface="Calibri Light"/>
              </a:rPr>
              <a:t>IoT Solution for Silk Production</a:t>
            </a:r>
            <a:r>
              <a:rPr lang="en-US" sz="5400" dirty="0">
                <a:ln w="22225">
                  <a:solidFill>
                    <a:srgbClr val="FFFFFF"/>
                  </a:solidFill>
                </a:ln>
                <a:solidFill>
                  <a:srgbClr val="FFFFFF"/>
                </a:solidFill>
                <a:cs typeface="Calibri Light"/>
              </a:rPr>
              <a:t> </a:t>
            </a:r>
            <a:endParaRPr lang="en-US" sz="5400" dirty="0">
              <a:ln w="22225">
                <a:solidFill>
                  <a:srgbClr val="FFFFFF"/>
                </a:solidFill>
              </a:ln>
              <a:solidFill>
                <a:srgbClr val="FFFFFF"/>
              </a:solidFill>
            </a:endParaRPr>
          </a:p>
        </p:txBody>
      </p:sp>
      <p:sp>
        <p:nvSpPr>
          <p:cNvPr id="98" name="Content Placeholder 7">
            <a:extLst>
              <a:ext uri="{FF2B5EF4-FFF2-40B4-BE49-F238E27FC236}">
                <a16:creationId xmlns:a16="http://schemas.microsoft.com/office/drawing/2014/main" xmlns="" id="{3B351718-DF5B-B026-BA85-A55F2A82B11E}"/>
              </a:ext>
            </a:extLst>
          </p:cNvPr>
          <p:cNvSpPr>
            <a:spLocks noGrp="1"/>
          </p:cNvSpPr>
          <p:nvPr>
            <p:ph idx="1"/>
          </p:nvPr>
        </p:nvSpPr>
        <p:spPr>
          <a:xfrm>
            <a:off x="2721305" y="2007705"/>
            <a:ext cx="5630505" cy="3234373"/>
          </a:xfrm>
        </p:spPr>
        <p:txBody>
          <a:bodyPr vert="horz" lIns="91440" tIns="45720" rIns="91440" bIns="45720" rtlCol="0" anchor="t">
            <a:normAutofit/>
          </a:bodyPr>
          <a:lstStyle/>
          <a:p>
            <a:pPr marL="0" indent="0" algn="just">
              <a:buNone/>
            </a:pPr>
            <a:r>
              <a:rPr lang="en-US" sz="3200" b="1" u="sng" dirty="0">
                <a:solidFill>
                  <a:srgbClr val="FFFFFF"/>
                </a:solidFill>
                <a:cs typeface="Calibri"/>
              </a:rPr>
              <a:t>Topics</a:t>
            </a:r>
            <a:endParaRPr lang="en-US" sz="3200" b="1" dirty="0">
              <a:solidFill>
                <a:srgbClr val="FFFFFF"/>
              </a:solidFill>
              <a:cs typeface="Calibri"/>
            </a:endParaRPr>
          </a:p>
          <a:p>
            <a:pPr algn="just"/>
            <a:r>
              <a:rPr lang="en-US" sz="3200" dirty="0">
                <a:solidFill>
                  <a:srgbClr val="FFFFFF"/>
                </a:solidFill>
                <a:ea typeface="+mn-lt"/>
                <a:cs typeface="+mn-lt"/>
              </a:rPr>
              <a:t>Sericulture and Silk Production</a:t>
            </a:r>
          </a:p>
          <a:p>
            <a:pPr algn="just"/>
            <a:r>
              <a:rPr lang="en-US" sz="3200" dirty="0">
                <a:solidFill>
                  <a:srgbClr val="FFFFFF"/>
                </a:solidFill>
                <a:ea typeface="+mn-lt"/>
                <a:cs typeface="+mn-lt"/>
              </a:rPr>
              <a:t>Internet of Things(IoT)</a:t>
            </a:r>
          </a:p>
          <a:p>
            <a:pPr algn="just"/>
            <a:r>
              <a:rPr lang="en-US" sz="3200" dirty="0">
                <a:solidFill>
                  <a:srgbClr val="FFFFFF"/>
                </a:solidFill>
                <a:ea typeface="+mn-lt"/>
                <a:cs typeface="+mn-lt"/>
              </a:rPr>
              <a:t>Need of IoT in Sericulture</a:t>
            </a:r>
          </a:p>
          <a:p>
            <a:pPr algn="just"/>
            <a:r>
              <a:rPr lang="en-US" sz="3200" dirty="0">
                <a:solidFill>
                  <a:srgbClr val="FFFFFF"/>
                </a:solidFill>
                <a:ea typeface="+mn-lt"/>
                <a:cs typeface="+mn-lt"/>
              </a:rPr>
              <a:t>Application of IoT in Sericulture</a:t>
            </a:r>
          </a:p>
          <a:p>
            <a:pPr marL="0" indent="0" algn="just">
              <a:buNone/>
            </a:pPr>
            <a:endParaRPr lang="en-US" sz="2400" dirty="0">
              <a:solidFill>
                <a:srgbClr val="FFFFFF"/>
              </a:solidFill>
              <a:cs typeface="Calibri"/>
            </a:endParaRPr>
          </a:p>
        </p:txBody>
      </p:sp>
      <p:cxnSp>
        <p:nvCxnSpPr>
          <p:cNvPr id="3" name="Straight Arrow Connector 2">
            <a:extLst>
              <a:ext uri="{FF2B5EF4-FFF2-40B4-BE49-F238E27FC236}">
                <a16:creationId xmlns:a16="http://schemas.microsoft.com/office/drawing/2014/main" xmlns="" id="{7A7382AC-D9F4-449F-2D79-93D0B85321D9}"/>
              </a:ext>
            </a:extLst>
          </p:cNvPr>
          <p:cNvCxnSpPr/>
          <p:nvPr/>
        </p:nvCxnSpPr>
        <p:spPr>
          <a:xfrm flipV="1">
            <a:off x="1064991" y="868101"/>
            <a:ext cx="10324498" cy="37739"/>
          </a:xfrm>
          <a:prstGeom prst="straightConnector1">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5766206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A5ACA955-2410-6233-060C-A50538F4C6E1}"/>
              </a:ext>
            </a:extLst>
          </p:cNvPr>
          <p:cNvPicPr>
            <a:picLocks noChangeAspect="1"/>
          </p:cNvPicPr>
          <p:nvPr/>
        </p:nvPicPr>
        <p:blipFill rotWithShape="1">
          <a:blip r:embed="rId2"/>
          <a:srcRect t="22414"/>
          <a:stretch/>
        </p:blipFill>
        <p:spPr>
          <a:xfrm>
            <a:off x="-1" y="10"/>
            <a:ext cx="12192001" cy="6857990"/>
          </a:xfrm>
          <a:prstGeom prst="rect">
            <a:avLst/>
          </a:prstGeom>
        </p:spPr>
      </p:pic>
      <p:sp>
        <p:nvSpPr>
          <p:cNvPr id="96" name="Rectangle 84">
            <a:extLst>
              <a:ext uri="{FF2B5EF4-FFF2-40B4-BE49-F238E27FC236}">
                <a16:creationId xmlns:a16="http://schemas.microsoft.com/office/drawing/2014/main" xmlns="" id="{A4206507-76F5-4316-AAF5-4EAFEE5EBD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86">
            <a:extLst>
              <a:ext uri="{FF2B5EF4-FFF2-40B4-BE49-F238E27FC236}">
                <a16:creationId xmlns:a16="http://schemas.microsoft.com/office/drawing/2014/main" xmlns="" id="{03BC2B61-D77E-45AB-8722-15BC6A718A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xmlns="" id="{2391E21B-3FCC-29A3-BCBC-6FBEB3AC2456}"/>
              </a:ext>
            </a:extLst>
          </p:cNvPr>
          <p:cNvSpPr>
            <a:spLocks noGrp="1"/>
          </p:cNvSpPr>
          <p:nvPr>
            <p:ph type="title"/>
          </p:nvPr>
        </p:nvSpPr>
        <p:spPr>
          <a:xfrm>
            <a:off x="965813" y="2953"/>
            <a:ext cx="10771591" cy="1105495"/>
          </a:xfrm>
        </p:spPr>
        <p:txBody>
          <a:bodyPr anchor="ctr">
            <a:normAutofit/>
          </a:bodyPr>
          <a:lstStyle/>
          <a:p>
            <a:r>
              <a:rPr lang="en-US" sz="5400" dirty="0">
                <a:ln w="22225">
                  <a:solidFill>
                    <a:srgbClr val="FFFFFF"/>
                  </a:solidFill>
                </a:ln>
                <a:solidFill>
                  <a:srgbClr val="FFFFFF"/>
                </a:solidFill>
                <a:cs typeface="Calibri Light"/>
              </a:rPr>
              <a:t>References</a:t>
            </a:r>
            <a:endParaRPr lang="en-US" sz="5400" dirty="0">
              <a:ln w="22225">
                <a:solidFill>
                  <a:srgbClr val="FFFFFF"/>
                </a:solidFill>
              </a:ln>
              <a:solidFill>
                <a:srgbClr val="FFFFFF"/>
              </a:solidFill>
            </a:endParaRPr>
          </a:p>
        </p:txBody>
      </p:sp>
      <p:sp>
        <p:nvSpPr>
          <p:cNvPr id="98" name="Content Placeholder 7">
            <a:extLst>
              <a:ext uri="{FF2B5EF4-FFF2-40B4-BE49-F238E27FC236}">
                <a16:creationId xmlns:a16="http://schemas.microsoft.com/office/drawing/2014/main" xmlns="" id="{3B351718-DF5B-B026-BA85-A55F2A82B11E}"/>
              </a:ext>
            </a:extLst>
          </p:cNvPr>
          <p:cNvSpPr>
            <a:spLocks noGrp="1"/>
          </p:cNvSpPr>
          <p:nvPr>
            <p:ph idx="1"/>
          </p:nvPr>
        </p:nvSpPr>
        <p:spPr>
          <a:xfrm>
            <a:off x="1006806" y="1107160"/>
            <a:ext cx="9786868" cy="2429077"/>
          </a:xfrm>
        </p:spPr>
        <p:txBody>
          <a:bodyPr vert="horz" lIns="91440" tIns="45720" rIns="91440" bIns="45720" rtlCol="0" anchor="t">
            <a:normAutofit/>
          </a:bodyPr>
          <a:lstStyle/>
          <a:p>
            <a:pPr marL="0" indent="0">
              <a:buNone/>
            </a:pPr>
            <a:endParaRPr lang="en-US" sz="2400" b="1" dirty="0">
              <a:cs typeface="Calibri"/>
            </a:endParaRPr>
          </a:p>
          <a:p>
            <a:pPr marL="0" indent="0">
              <a:buNone/>
            </a:pPr>
            <a:endParaRPr lang="en-US" sz="2400" dirty="0">
              <a:solidFill>
                <a:srgbClr val="FFFFFF"/>
              </a:solidFill>
              <a:cs typeface="Calibri"/>
            </a:endParaRPr>
          </a:p>
        </p:txBody>
      </p:sp>
      <p:cxnSp>
        <p:nvCxnSpPr>
          <p:cNvPr id="3" name="Straight Arrow Connector 2">
            <a:extLst>
              <a:ext uri="{FF2B5EF4-FFF2-40B4-BE49-F238E27FC236}">
                <a16:creationId xmlns:a16="http://schemas.microsoft.com/office/drawing/2014/main" xmlns="" id="{7A7382AC-D9F4-449F-2D79-93D0B85321D9}"/>
              </a:ext>
            </a:extLst>
          </p:cNvPr>
          <p:cNvCxnSpPr/>
          <p:nvPr/>
        </p:nvCxnSpPr>
        <p:spPr>
          <a:xfrm flipV="1">
            <a:off x="1064991" y="857610"/>
            <a:ext cx="9732379" cy="48229"/>
          </a:xfrm>
          <a:prstGeom prst="straightConnector1">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xmlns="" id="{7DB107F5-1B51-66F1-1406-E1B33BDA6C1F}"/>
              </a:ext>
            </a:extLst>
          </p:cNvPr>
          <p:cNvSpPr txBox="1"/>
          <p:nvPr/>
        </p:nvSpPr>
        <p:spPr>
          <a:xfrm>
            <a:off x="7109113" y="3385704"/>
            <a:ext cx="39390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cs typeface="Calibri"/>
            </a:endParaRPr>
          </a:p>
        </p:txBody>
      </p:sp>
      <p:sp>
        <p:nvSpPr>
          <p:cNvPr id="6" name="TextBox 5">
            <a:extLst>
              <a:ext uri="{FF2B5EF4-FFF2-40B4-BE49-F238E27FC236}">
                <a16:creationId xmlns:a16="http://schemas.microsoft.com/office/drawing/2014/main" xmlns="" id="{E90E79DF-7D2C-DE7F-01CD-175F72CBF490}"/>
              </a:ext>
            </a:extLst>
          </p:cNvPr>
          <p:cNvSpPr txBox="1"/>
          <p:nvPr/>
        </p:nvSpPr>
        <p:spPr>
          <a:xfrm>
            <a:off x="2225386" y="3714749"/>
            <a:ext cx="89699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endParaRPr lang="en-US" sz="3600" dirty="0">
              <a:cs typeface="Calibri" panose="020F0502020204030204"/>
            </a:endParaRPr>
          </a:p>
        </p:txBody>
      </p:sp>
      <p:sp>
        <p:nvSpPr>
          <p:cNvPr id="7" name="TextBox 6">
            <a:extLst>
              <a:ext uri="{FF2B5EF4-FFF2-40B4-BE49-F238E27FC236}">
                <a16:creationId xmlns:a16="http://schemas.microsoft.com/office/drawing/2014/main" xmlns="" id="{6BCFD353-652F-C16B-9A19-58C4186C9791}"/>
              </a:ext>
            </a:extLst>
          </p:cNvPr>
          <p:cNvSpPr txBox="1"/>
          <p:nvPr/>
        </p:nvSpPr>
        <p:spPr>
          <a:xfrm>
            <a:off x="4667249" y="1342158"/>
            <a:ext cx="39312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endParaRPr lang="en-US" dirty="0">
              <a:cs typeface="Calibri" panose="020F0502020204030204"/>
            </a:endParaRPr>
          </a:p>
        </p:txBody>
      </p:sp>
      <p:sp>
        <p:nvSpPr>
          <p:cNvPr id="5" name="TextBox 4">
            <a:extLst>
              <a:ext uri="{FF2B5EF4-FFF2-40B4-BE49-F238E27FC236}">
                <a16:creationId xmlns:a16="http://schemas.microsoft.com/office/drawing/2014/main" xmlns="" id="{5EDDC09A-EABB-09D0-154D-11860B3BA0C1}"/>
              </a:ext>
            </a:extLst>
          </p:cNvPr>
          <p:cNvSpPr txBox="1"/>
          <p:nvPr/>
        </p:nvSpPr>
        <p:spPr>
          <a:xfrm>
            <a:off x="1065069" y="1376795"/>
            <a:ext cx="970597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panose="020F0502020204030204"/>
            </a:endParaRPr>
          </a:p>
          <a:p>
            <a:pPr marL="342900" indent="-342900">
              <a:buAutoNum type="arabicPeriod"/>
            </a:pPr>
            <a:r>
              <a:rPr lang="en-US" dirty="0">
                <a:cs typeface="Calibri" panose="020F0502020204030204"/>
              </a:rPr>
              <a:t>Source: </a:t>
            </a:r>
            <a:r>
              <a:rPr lang="en-US" dirty="0">
                <a:ea typeface="+mn-lt"/>
                <a:cs typeface="+mn-lt"/>
              </a:rPr>
              <a:t>https://en.wikipedia.org/wiki/Sericulture</a:t>
            </a:r>
            <a:endParaRPr lang="en-US" dirty="0">
              <a:cs typeface="Calibri" panose="020F0502020204030204"/>
            </a:endParaRPr>
          </a:p>
          <a:p>
            <a:pPr marL="342900" indent="-342900">
              <a:buAutoNum type="arabicPeriod"/>
            </a:pPr>
            <a:r>
              <a:rPr lang="en-US" dirty="0" err="1">
                <a:cs typeface="Calibri"/>
              </a:rPr>
              <a:t>Jegadeesan</a:t>
            </a:r>
            <a:r>
              <a:rPr lang="en-US" dirty="0">
                <a:cs typeface="Calibri"/>
              </a:rPr>
              <a:t> S, Kavin P, Mohan Raj T, Vignesh R, "</a:t>
            </a:r>
            <a:r>
              <a:rPr lang="en-US" dirty="0">
                <a:ea typeface="+mn-lt"/>
                <a:cs typeface="+mn-lt"/>
              </a:rPr>
              <a:t>ISISF: IoT Based Smart Incubator for Sericulture Farm", International Journal of Modern Agriculture, Volume 10, No.2, 2021</a:t>
            </a:r>
          </a:p>
          <a:p>
            <a:pPr marL="342900" indent="-342900">
              <a:buAutoNum type="arabicPeriod"/>
            </a:pPr>
            <a:r>
              <a:rPr lang="en-US" dirty="0">
                <a:ea typeface="+mn-lt"/>
                <a:cs typeface="+mn-lt"/>
              </a:rPr>
              <a:t>Srinivas B, Khushi Kumari, Goverdhan Reddy H, Niranjan N, Hariprasad S A, Sunil M P, "IoT Based Automated Sericulture System", International Journal of Recent Technology and Engineering (IJRTE), ISSN: 2277-3878, Volume-8 Issue-2, July 2019</a:t>
            </a:r>
          </a:p>
          <a:p>
            <a:pPr marL="342900" indent="-342900">
              <a:buAutoNum type="arabicPeriod"/>
            </a:pPr>
            <a:r>
              <a:rPr lang="en-US" dirty="0">
                <a:ea typeface="+mn-lt"/>
                <a:cs typeface="+mn-lt"/>
              </a:rPr>
              <a:t>Nivaashini M., Soundariya R. S., Dinesh Kumar A., "Silkworm Growth Monitoring Smart Sericulture System based on Internet of Things (IOT) and Image Processing", International Journal of Computer Applications (0975 – 8887) Volume 180 – No.18, February 2018</a:t>
            </a:r>
            <a:endParaRPr lang="en-US" dirty="0">
              <a:cs typeface="Calibri" panose="020F0502020204030204"/>
            </a:endParaRPr>
          </a:p>
          <a:p>
            <a:pPr marL="342900" indent="-342900">
              <a:buAutoNum type="arabicPeriod"/>
            </a:pPr>
            <a:endParaRPr lang="en-US" dirty="0">
              <a:cs typeface="Calibri" panose="020F0502020204030204"/>
            </a:endParaRPr>
          </a:p>
        </p:txBody>
      </p:sp>
    </p:spTree>
    <p:extLst>
      <p:ext uri="{BB962C8B-B14F-4D97-AF65-F5344CB8AC3E}">
        <p14:creationId xmlns:p14="http://schemas.microsoft.com/office/powerpoint/2010/main" val="277919547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A5ACA955-2410-6233-060C-A50538F4C6E1}"/>
              </a:ext>
            </a:extLst>
          </p:cNvPr>
          <p:cNvPicPr>
            <a:picLocks noChangeAspect="1"/>
          </p:cNvPicPr>
          <p:nvPr/>
        </p:nvPicPr>
        <p:blipFill rotWithShape="1">
          <a:blip r:embed="rId2"/>
          <a:srcRect t="22414"/>
          <a:stretch/>
        </p:blipFill>
        <p:spPr>
          <a:xfrm>
            <a:off x="-1" y="10"/>
            <a:ext cx="12192001" cy="6857990"/>
          </a:xfrm>
          <a:prstGeom prst="rect">
            <a:avLst/>
          </a:prstGeom>
        </p:spPr>
      </p:pic>
      <p:sp>
        <p:nvSpPr>
          <p:cNvPr id="96" name="Rectangle 84">
            <a:extLst>
              <a:ext uri="{FF2B5EF4-FFF2-40B4-BE49-F238E27FC236}">
                <a16:creationId xmlns:a16="http://schemas.microsoft.com/office/drawing/2014/main" xmlns="" id="{A4206507-76F5-4316-AAF5-4EAFEE5EBD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86">
            <a:extLst>
              <a:ext uri="{FF2B5EF4-FFF2-40B4-BE49-F238E27FC236}">
                <a16:creationId xmlns:a16="http://schemas.microsoft.com/office/drawing/2014/main" xmlns="" id="{03BC2B61-D77E-45AB-8722-15BC6A718A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xmlns="" id="{2391E21B-3FCC-29A3-BCBC-6FBEB3AC2456}"/>
              </a:ext>
            </a:extLst>
          </p:cNvPr>
          <p:cNvSpPr>
            <a:spLocks noGrp="1"/>
          </p:cNvSpPr>
          <p:nvPr>
            <p:ph type="title"/>
          </p:nvPr>
        </p:nvSpPr>
        <p:spPr>
          <a:xfrm>
            <a:off x="965813" y="2953"/>
            <a:ext cx="10771591" cy="1105495"/>
          </a:xfrm>
        </p:spPr>
        <p:txBody>
          <a:bodyPr anchor="ctr">
            <a:normAutofit/>
          </a:bodyPr>
          <a:lstStyle/>
          <a:p>
            <a:r>
              <a:rPr lang="en-US" sz="5400" b="1" dirty="0">
                <a:ln w="22225">
                  <a:solidFill>
                    <a:srgbClr val="FFFFFF"/>
                  </a:solidFill>
                </a:ln>
                <a:solidFill>
                  <a:srgbClr val="FFFFFF"/>
                </a:solidFill>
                <a:latin typeface="DengXian"/>
                <a:ea typeface="DengXian"/>
                <a:cs typeface="Calibri Light"/>
              </a:rPr>
              <a:t>IoT Solution for Silk Production</a:t>
            </a:r>
            <a:r>
              <a:rPr lang="en-US" sz="5400" dirty="0">
                <a:ln w="22225">
                  <a:solidFill>
                    <a:srgbClr val="FFFFFF"/>
                  </a:solidFill>
                </a:ln>
                <a:solidFill>
                  <a:srgbClr val="FFFFFF"/>
                </a:solidFill>
                <a:cs typeface="Calibri Light"/>
              </a:rPr>
              <a:t> </a:t>
            </a:r>
            <a:endParaRPr lang="en-US" sz="5400" dirty="0">
              <a:ln w="22225">
                <a:solidFill>
                  <a:srgbClr val="FFFFFF"/>
                </a:solidFill>
              </a:ln>
              <a:solidFill>
                <a:srgbClr val="FFFFFF"/>
              </a:solidFill>
            </a:endParaRPr>
          </a:p>
        </p:txBody>
      </p:sp>
      <p:sp>
        <p:nvSpPr>
          <p:cNvPr id="98" name="Content Placeholder 7">
            <a:extLst>
              <a:ext uri="{FF2B5EF4-FFF2-40B4-BE49-F238E27FC236}">
                <a16:creationId xmlns:a16="http://schemas.microsoft.com/office/drawing/2014/main" xmlns="" id="{3B351718-DF5B-B026-BA85-A55F2A82B11E}"/>
              </a:ext>
            </a:extLst>
          </p:cNvPr>
          <p:cNvSpPr>
            <a:spLocks noGrp="1"/>
          </p:cNvSpPr>
          <p:nvPr>
            <p:ph idx="1"/>
          </p:nvPr>
        </p:nvSpPr>
        <p:spPr>
          <a:xfrm>
            <a:off x="2297010" y="1444864"/>
            <a:ext cx="7388300" cy="4741054"/>
          </a:xfrm>
        </p:spPr>
        <p:txBody>
          <a:bodyPr vert="horz" lIns="91440" tIns="45720" rIns="91440" bIns="45720" rtlCol="0" anchor="t">
            <a:normAutofit/>
          </a:bodyPr>
          <a:lstStyle/>
          <a:p>
            <a:pPr>
              <a:buFont typeface="Wingdings" panose="020B0604020202020204" pitchFamily="34" charset="0"/>
              <a:buChar char="q"/>
            </a:pPr>
            <a:r>
              <a:rPr lang="en-US" sz="3200" b="1" dirty="0">
                <a:ea typeface="+mn-lt"/>
                <a:cs typeface="+mn-lt"/>
              </a:rPr>
              <a:t>What Does Sericulture Mean?</a:t>
            </a:r>
            <a:endParaRPr lang="en-US" b="1" dirty="0">
              <a:cs typeface="Calibri" panose="020F0502020204030204"/>
            </a:endParaRPr>
          </a:p>
          <a:p>
            <a:pPr lvl="1" algn="just">
              <a:buFont typeface="Wingdings" panose="020B0604020202020204" pitchFamily="34" charset="0"/>
              <a:buChar char="Ø"/>
            </a:pPr>
            <a:r>
              <a:rPr lang="en-US" dirty="0">
                <a:ea typeface="+mn-lt"/>
                <a:cs typeface="+mn-lt"/>
              </a:rPr>
              <a:t>Sericulture, or silk farming, is the cultivation of silkworms to produce raw silk.</a:t>
            </a:r>
          </a:p>
          <a:p>
            <a:pPr lvl="1" algn="just">
              <a:buFont typeface="Wingdings" panose="020B0604020202020204" pitchFamily="34" charset="0"/>
              <a:buChar char="Ø"/>
            </a:pPr>
            <a:r>
              <a:rPr lang="en-US" dirty="0">
                <a:solidFill>
                  <a:srgbClr val="FFFFFF"/>
                </a:solidFill>
                <a:cs typeface="Calibri"/>
              </a:rPr>
              <a:t>The production of silk products depend on the quality and quantity of raw silk.</a:t>
            </a:r>
          </a:p>
          <a:p>
            <a:pPr lvl="1" algn="just">
              <a:buFont typeface="Wingdings" panose="020B0604020202020204" pitchFamily="34" charset="0"/>
              <a:buChar char="Ø"/>
            </a:pPr>
            <a:r>
              <a:rPr lang="en-US" dirty="0">
                <a:ea typeface="+mn-lt"/>
                <a:cs typeface="+mn-lt"/>
              </a:rPr>
              <a:t>Ultimately, the more advanced technique, the more one will get raw silk.</a:t>
            </a:r>
          </a:p>
          <a:p>
            <a:pPr marL="0" indent="0">
              <a:buNone/>
            </a:pPr>
            <a:endParaRPr lang="en-US" sz="2400" dirty="0">
              <a:solidFill>
                <a:srgbClr val="FFFFFF"/>
              </a:solidFill>
              <a:cs typeface="Calibri"/>
            </a:endParaRPr>
          </a:p>
        </p:txBody>
      </p:sp>
      <p:cxnSp>
        <p:nvCxnSpPr>
          <p:cNvPr id="3" name="Straight Arrow Connector 2">
            <a:extLst>
              <a:ext uri="{FF2B5EF4-FFF2-40B4-BE49-F238E27FC236}">
                <a16:creationId xmlns:a16="http://schemas.microsoft.com/office/drawing/2014/main" xmlns="" id="{7A7382AC-D9F4-449F-2D79-93D0B85321D9}"/>
              </a:ext>
            </a:extLst>
          </p:cNvPr>
          <p:cNvCxnSpPr/>
          <p:nvPr/>
        </p:nvCxnSpPr>
        <p:spPr>
          <a:xfrm flipV="1">
            <a:off x="1064991" y="856527"/>
            <a:ext cx="10347647" cy="49313"/>
          </a:xfrm>
          <a:prstGeom prst="straightConnector1">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924870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A5ACA955-2410-6233-060C-A50538F4C6E1}"/>
              </a:ext>
            </a:extLst>
          </p:cNvPr>
          <p:cNvPicPr>
            <a:picLocks noChangeAspect="1"/>
          </p:cNvPicPr>
          <p:nvPr/>
        </p:nvPicPr>
        <p:blipFill rotWithShape="1">
          <a:blip r:embed="rId2"/>
          <a:srcRect t="22414"/>
          <a:stretch/>
        </p:blipFill>
        <p:spPr>
          <a:xfrm>
            <a:off x="-1" y="10"/>
            <a:ext cx="12192001" cy="6857990"/>
          </a:xfrm>
          <a:prstGeom prst="rect">
            <a:avLst/>
          </a:prstGeom>
        </p:spPr>
      </p:pic>
      <p:sp>
        <p:nvSpPr>
          <p:cNvPr id="96" name="Rectangle 84">
            <a:extLst>
              <a:ext uri="{FF2B5EF4-FFF2-40B4-BE49-F238E27FC236}">
                <a16:creationId xmlns:a16="http://schemas.microsoft.com/office/drawing/2014/main" xmlns="" id="{A4206507-76F5-4316-AAF5-4EAFEE5EBD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86">
            <a:extLst>
              <a:ext uri="{FF2B5EF4-FFF2-40B4-BE49-F238E27FC236}">
                <a16:creationId xmlns:a16="http://schemas.microsoft.com/office/drawing/2014/main" xmlns="" id="{03BC2B61-D77E-45AB-8722-15BC6A718A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xmlns="" id="{2391E21B-3FCC-29A3-BCBC-6FBEB3AC2456}"/>
              </a:ext>
            </a:extLst>
          </p:cNvPr>
          <p:cNvSpPr>
            <a:spLocks noGrp="1"/>
          </p:cNvSpPr>
          <p:nvPr>
            <p:ph type="title"/>
          </p:nvPr>
        </p:nvSpPr>
        <p:spPr>
          <a:xfrm>
            <a:off x="965813" y="2953"/>
            <a:ext cx="10771591" cy="1105495"/>
          </a:xfrm>
        </p:spPr>
        <p:txBody>
          <a:bodyPr anchor="ctr">
            <a:normAutofit/>
          </a:bodyPr>
          <a:lstStyle/>
          <a:p>
            <a:r>
              <a:rPr lang="en-US" sz="5400" b="1" dirty="0">
                <a:ln w="22225">
                  <a:solidFill>
                    <a:srgbClr val="FFFFFF"/>
                  </a:solidFill>
                </a:ln>
                <a:solidFill>
                  <a:srgbClr val="FFFFFF"/>
                </a:solidFill>
                <a:latin typeface="DengXian"/>
                <a:ea typeface="DengXian"/>
                <a:cs typeface="Calibri Light"/>
              </a:rPr>
              <a:t>IoT Solution for Silk Production</a:t>
            </a:r>
            <a:r>
              <a:rPr lang="en-US" sz="5400" dirty="0">
                <a:ln w="22225">
                  <a:solidFill>
                    <a:srgbClr val="FFFFFF"/>
                  </a:solidFill>
                </a:ln>
                <a:solidFill>
                  <a:srgbClr val="FFFFFF"/>
                </a:solidFill>
                <a:cs typeface="Calibri Light"/>
              </a:rPr>
              <a:t> </a:t>
            </a:r>
            <a:endParaRPr lang="en-US" sz="5400" dirty="0">
              <a:ln w="22225">
                <a:solidFill>
                  <a:srgbClr val="FFFFFF"/>
                </a:solidFill>
              </a:ln>
              <a:solidFill>
                <a:srgbClr val="FFFFFF"/>
              </a:solidFill>
            </a:endParaRPr>
          </a:p>
        </p:txBody>
      </p:sp>
      <p:sp>
        <p:nvSpPr>
          <p:cNvPr id="98" name="Content Placeholder 7">
            <a:extLst>
              <a:ext uri="{FF2B5EF4-FFF2-40B4-BE49-F238E27FC236}">
                <a16:creationId xmlns:a16="http://schemas.microsoft.com/office/drawing/2014/main" xmlns="" id="{3B351718-DF5B-B026-BA85-A55F2A82B11E}"/>
              </a:ext>
            </a:extLst>
          </p:cNvPr>
          <p:cNvSpPr>
            <a:spLocks noGrp="1"/>
          </p:cNvSpPr>
          <p:nvPr>
            <p:ph idx="1"/>
          </p:nvPr>
        </p:nvSpPr>
        <p:spPr>
          <a:xfrm>
            <a:off x="2089192" y="1531455"/>
            <a:ext cx="9553072" cy="1952828"/>
          </a:xfrm>
        </p:spPr>
        <p:txBody>
          <a:bodyPr vert="horz" lIns="91440" tIns="45720" rIns="91440" bIns="45720" rtlCol="0" anchor="t">
            <a:normAutofit/>
          </a:bodyPr>
          <a:lstStyle/>
          <a:p>
            <a:pPr marL="342900" indent="-342900">
              <a:buFont typeface="Wingdings" panose="020B0604020202020204" pitchFamily="34" charset="0"/>
              <a:buChar char="q"/>
            </a:pPr>
            <a:r>
              <a:rPr lang="en-US" sz="3200" b="1" dirty="0">
                <a:ea typeface="+mn-lt"/>
                <a:cs typeface="+mn-lt"/>
              </a:rPr>
              <a:t>Process Followed in Sericulture:</a:t>
            </a:r>
            <a:endParaRPr lang="en-US" sz="3200" b="1" dirty="0">
              <a:cs typeface="Calibri" panose="020F0502020204030204"/>
            </a:endParaRPr>
          </a:p>
          <a:p>
            <a:r>
              <a:rPr lang="en-US" sz="2000" b="1" dirty="0" err="1">
                <a:cs typeface="Calibri"/>
              </a:rPr>
              <a:t>Moriculture</a:t>
            </a:r>
            <a:r>
              <a:rPr lang="en-US" sz="2000" b="1" dirty="0">
                <a:cs typeface="Calibri"/>
              </a:rPr>
              <a:t> </a:t>
            </a:r>
            <a:r>
              <a:rPr lang="en-US" sz="2000" dirty="0">
                <a:cs typeface="Calibri"/>
              </a:rPr>
              <a:t>– The cultivation of mulberry leaves.</a:t>
            </a:r>
          </a:p>
          <a:p>
            <a:r>
              <a:rPr lang="en-US" sz="2000" b="1" dirty="0">
                <a:cs typeface="Calibri"/>
              </a:rPr>
              <a:t>Silkworm rearing</a:t>
            </a:r>
            <a:r>
              <a:rPr lang="en-US" sz="2000" dirty="0">
                <a:cs typeface="Calibri"/>
              </a:rPr>
              <a:t> – Promoting the growth of the silkworm.</a:t>
            </a:r>
            <a:endParaRPr lang="en-US" dirty="0"/>
          </a:p>
          <a:p>
            <a:r>
              <a:rPr lang="en-US" sz="2000" b="1" dirty="0">
                <a:cs typeface="Calibri"/>
              </a:rPr>
              <a:t>Silk reeling</a:t>
            </a:r>
            <a:r>
              <a:rPr lang="en-US" sz="2000" dirty="0">
                <a:cs typeface="Calibri"/>
              </a:rPr>
              <a:t> – The extraction of silk filaments from the silkworm cocoons.</a:t>
            </a:r>
          </a:p>
          <a:p>
            <a:pPr marL="0" indent="0">
              <a:buNone/>
            </a:pPr>
            <a:endParaRPr lang="en-US" sz="2400" dirty="0">
              <a:solidFill>
                <a:srgbClr val="FFFFFF"/>
              </a:solidFill>
              <a:cs typeface="Calibri"/>
            </a:endParaRPr>
          </a:p>
        </p:txBody>
      </p:sp>
      <p:cxnSp>
        <p:nvCxnSpPr>
          <p:cNvPr id="3" name="Straight Arrow Connector 2">
            <a:extLst>
              <a:ext uri="{FF2B5EF4-FFF2-40B4-BE49-F238E27FC236}">
                <a16:creationId xmlns:a16="http://schemas.microsoft.com/office/drawing/2014/main" xmlns="" id="{7A7382AC-D9F4-449F-2D79-93D0B85321D9}"/>
              </a:ext>
            </a:extLst>
          </p:cNvPr>
          <p:cNvCxnSpPr/>
          <p:nvPr/>
        </p:nvCxnSpPr>
        <p:spPr>
          <a:xfrm flipV="1">
            <a:off x="1064991" y="844952"/>
            <a:ext cx="10312923" cy="60888"/>
          </a:xfrm>
          <a:prstGeom prst="straightConnector1">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xmlns="" id="{7DB107F5-1B51-66F1-1406-E1B33BDA6C1F}"/>
              </a:ext>
            </a:extLst>
          </p:cNvPr>
          <p:cNvSpPr txBox="1"/>
          <p:nvPr/>
        </p:nvSpPr>
        <p:spPr>
          <a:xfrm>
            <a:off x="7109113" y="3385704"/>
            <a:ext cx="39390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cs typeface="Calibri"/>
            </a:endParaRPr>
          </a:p>
        </p:txBody>
      </p:sp>
      <p:sp>
        <p:nvSpPr>
          <p:cNvPr id="6" name="TextBox 5">
            <a:extLst>
              <a:ext uri="{FF2B5EF4-FFF2-40B4-BE49-F238E27FC236}">
                <a16:creationId xmlns:a16="http://schemas.microsoft.com/office/drawing/2014/main" xmlns="" id="{E90E79DF-7D2C-DE7F-01CD-175F72CBF490}"/>
              </a:ext>
            </a:extLst>
          </p:cNvPr>
          <p:cNvSpPr txBox="1"/>
          <p:nvPr/>
        </p:nvSpPr>
        <p:spPr>
          <a:xfrm>
            <a:off x="2089192" y="3789268"/>
            <a:ext cx="89699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ü"/>
            </a:pPr>
            <a:r>
              <a:rPr lang="en-US" sz="2400" dirty="0">
                <a:cs typeface="Calibri" panose="020F0502020204030204"/>
              </a:rPr>
              <a:t>We will mainly deal with the second process</a:t>
            </a:r>
            <a:endParaRPr lang="en-US" sz="2400" dirty="0"/>
          </a:p>
          <a:p>
            <a:pPr algn="just"/>
            <a:r>
              <a:rPr lang="en-US" sz="2400" b="1" dirty="0">
                <a:cs typeface="Calibri" panose="020F0502020204030204"/>
              </a:rPr>
              <a:t>    Silkworm rearing</a:t>
            </a:r>
            <a:r>
              <a:rPr lang="en-US" sz="2400" dirty="0">
                <a:cs typeface="Calibri" panose="020F0502020204030204"/>
              </a:rPr>
              <a:t>.</a:t>
            </a:r>
          </a:p>
        </p:txBody>
      </p:sp>
    </p:spTree>
    <p:extLst>
      <p:ext uri="{BB962C8B-B14F-4D97-AF65-F5344CB8AC3E}">
        <p14:creationId xmlns:p14="http://schemas.microsoft.com/office/powerpoint/2010/main" val="172051484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A5ACA955-2410-6233-060C-A50538F4C6E1}"/>
              </a:ext>
            </a:extLst>
          </p:cNvPr>
          <p:cNvPicPr>
            <a:picLocks noChangeAspect="1"/>
          </p:cNvPicPr>
          <p:nvPr/>
        </p:nvPicPr>
        <p:blipFill rotWithShape="1">
          <a:blip r:embed="rId2"/>
          <a:srcRect t="22414"/>
          <a:stretch/>
        </p:blipFill>
        <p:spPr>
          <a:xfrm>
            <a:off x="-1" y="10"/>
            <a:ext cx="12192001" cy="6857990"/>
          </a:xfrm>
          <a:prstGeom prst="rect">
            <a:avLst/>
          </a:prstGeom>
        </p:spPr>
      </p:pic>
      <p:sp>
        <p:nvSpPr>
          <p:cNvPr id="96" name="Rectangle 84">
            <a:extLst>
              <a:ext uri="{FF2B5EF4-FFF2-40B4-BE49-F238E27FC236}">
                <a16:creationId xmlns:a16="http://schemas.microsoft.com/office/drawing/2014/main" xmlns="" id="{A4206507-76F5-4316-AAF5-4EAFEE5EBD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86">
            <a:extLst>
              <a:ext uri="{FF2B5EF4-FFF2-40B4-BE49-F238E27FC236}">
                <a16:creationId xmlns:a16="http://schemas.microsoft.com/office/drawing/2014/main" xmlns="" id="{03BC2B61-D77E-45AB-8722-15BC6A718A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xmlns="" id="{2391E21B-3FCC-29A3-BCBC-6FBEB3AC2456}"/>
              </a:ext>
            </a:extLst>
          </p:cNvPr>
          <p:cNvSpPr>
            <a:spLocks noGrp="1"/>
          </p:cNvSpPr>
          <p:nvPr>
            <p:ph type="title"/>
          </p:nvPr>
        </p:nvSpPr>
        <p:spPr>
          <a:xfrm>
            <a:off x="965813" y="2953"/>
            <a:ext cx="10771591" cy="1105495"/>
          </a:xfrm>
        </p:spPr>
        <p:txBody>
          <a:bodyPr anchor="ctr">
            <a:normAutofit/>
          </a:bodyPr>
          <a:lstStyle/>
          <a:p>
            <a:r>
              <a:rPr lang="en-US" sz="5400" b="1" dirty="0">
                <a:ln w="22225">
                  <a:solidFill>
                    <a:srgbClr val="FFFFFF"/>
                  </a:solidFill>
                </a:ln>
                <a:solidFill>
                  <a:srgbClr val="FFFFFF"/>
                </a:solidFill>
                <a:latin typeface="DengXian"/>
                <a:ea typeface="DengXian"/>
                <a:cs typeface="Calibri Light"/>
              </a:rPr>
              <a:t>IoT Solution for Silk Production</a:t>
            </a:r>
            <a:r>
              <a:rPr lang="en-US" sz="5400" dirty="0">
                <a:ln w="22225">
                  <a:solidFill>
                    <a:srgbClr val="FFFFFF"/>
                  </a:solidFill>
                </a:ln>
                <a:solidFill>
                  <a:srgbClr val="FFFFFF"/>
                </a:solidFill>
                <a:cs typeface="Calibri Light"/>
              </a:rPr>
              <a:t> </a:t>
            </a:r>
            <a:endParaRPr lang="en-US" sz="5400" dirty="0">
              <a:ln w="22225">
                <a:solidFill>
                  <a:srgbClr val="FFFFFF"/>
                </a:solidFill>
              </a:ln>
              <a:solidFill>
                <a:srgbClr val="FFFFFF"/>
              </a:solidFill>
            </a:endParaRPr>
          </a:p>
        </p:txBody>
      </p:sp>
      <p:sp>
        <p:nvSpPr>
          <p:cNvPr id="98" name="Content Placeholder 7">
            <a:extLst>
              <a:ext uri="{FF2B5EF4-FFF2-40B4-BE49-F238E27FC236}">
                <a16:creationId xmlns:a16="http://schemas.microsoft.com/office/drawing/2014/main" xmlns="" id="{3B351718-DF5B-B026-BA85-A55F2A82B11E}"/>
              </a:ext>
            </a:extLst>
          </p:cNvPr>
          <p:cNvSpPr>
            <a:spLocks noGrp="1"/>
          </p:cNvSpPr>
          <p:nvPr>
            <p:ph idx="1"/>
          </p:nvPr>
        </p:nvSpPr>
        <p:spPr>
          <a:xfrm>
            <a:off x="2089192" y="1531455"/>
            <a:ext cx="9553072" cy="1952828"/>
          </a:xfrm>
        </p:spPr>
        <p:txBody>
          <a:bodyPr vert="horz" lIns="91440" tIns="45720" rIns="91440" bIns="45720" rtlCol="0" anchor="t">
            <a:normAutofit/>
          </a:bodyPr>
          <a:lstStyle/>
          <a:p>
            <a:pPr marL="0" indent="0">
              <a:buNone/>
            </a:pPr>
            <a:endParaRPr lang="en-US" sz="2400" b="1" dirty="0">
              <a:cs typeface="Calibri"/>
            </a:endParaRPr>
          </a:p>
          <a:p>
            <a:pPr marL="0" indent="0">
              <a:buNone/>
            </a:pPr>
            <a:endParaRPr lang="en-US" sz="2400" dirty="0">
              <a:solidFill>
                <a:srgbClr val="FFFFFF"/>
              </a:solidFill>
              <a:cs typeface="Calibri"/>
            </a:endParaRPr>
          </a:p>
        </p:txBody>
      </p:sp>
      <p:cxnSp>
        <p:nvCxnSpPr>
          <p:cNvPr id="3" name="Straight Arrow Connector 2">
            <a:extLst>
              <a:ext uri="{FF2B5EF4-FFF2-40B4-BE49-F238E27FC236}">
                <a16:creationId xmlns:a16="http://schemas.microsoft.com/office/drawing/2014/main" xmlns="" id="{7A7382AC-D9F4-449F-2D79-93D0B85321D9}"/>
              </a:ext>
            </a:extLst>
          </p:cNvPr>
          <p:cNvCxnSpPr/>
          <p:nvPr/>
        </p:nvCxnSpPr>
        <p:spPr>
          <a:xfrm flipV="1">
            <a:off x="1064991" y="856527"/>
            <a:ext cx="10324498" cy="49313"/>
          </a:xfrm>
          <a:prstGeom prst="straightConnector1">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xmlns="" id="{7DB107F5-1B51-66F1-1406-E1B33BDA6C1F}"/>
              </a:ext>
            </a:extLst>
          </p:cNvPr>
          <p:cNvSpPr txBox="1"/>
          <p:nvPr/>
        </p:nvSpPr>
        <p:spPr>
          <a:xfrm>
            <a:off x="7109113" y="3385704"/>
            <a:ext cx="39390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cs typeface="Calibri"/>
            </a:endParaRPr>
          </a:p>
        </p:txBody>
      </p:sp>
      <p:sp>
        <p:nvSpPr>
          <p:cNvPr id="6" name="TextBox 5">
            <a:extLst>
              <a:ext uri="{FF2B5EF4-FFF2-40B4-BE49-F238E27FC236}">
                <a16:creationId xmlns:a16="http://schemas.microsoft.com/office/drawing/2014/main" xmlns="" id="{E90E79DF-7D2C-DE7F-01CD-175F72CBF490}"/>
              </a:ext>
            </a:extLst>
          </p:cNvPr>
          <p:cNvSpPr txBox="1"/>
          <p:nvPr/>
        </p:nvSpPr>
        <p:spPr>
          <a:xfrm>
            <a:off x="2225386" y="3714749"/>
            <a:ext cx="89699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endParaRPr lang="en-US" sz="3600" dirty="0">
              <a:cs typeface="Calibri" panose="020F0502020204030204"/>
            </a:endParaRPr>
          </a:p>
        </p:txBody>
      </p:sp>
      <p:pic>
        <p:nvPicPr>
          <p:cNvPr id="5" name="Picture 6" descr="Diagram&#10;&#10;Description automatically generated">
            <a:extLst>
              <a:ext uri="{FF2B5EF4-FFF2-40B4-BE49-F238E27FC236}">
                <a16:creationId xmlns:a16="http://schemas.microsoft.com/office/drawing/2014/main" xmlns="" id="{5E076CE7-03EB-E9F2-17FB-CA473EC51C8D}"/>
              </a:ext>
            </a:extLst>
          </p:cNvPr>
          <p:cNvPicPr>
            <a:picLocks noChangeAspect="1"/>
          </p:cNvPicPr>
          <p:nvPr/>
        </p:nvPicPr>
        <p:blipFill>
          <a:blip r:embed="rId5"/>
          <a:stretch>
            <a:fillRect/>
          </a:stretch>
        </p:blipFill>
        <p:spPr>
          <a:xfrm>
            <a:off x="91787" y="992605"/>
            <a:ext cx="5444836" cy="5756016"/>
          </a:xfrm>
          <a:prstGeom prst="rect">
            <a:avLst/>
          </a:prstGeom>
        </p:spPr>
      </p:pic>
      <p:sp>
        <p:nvSpPr>
          <p:cNvPr id="7" name="TextBox 6">
            <a:extLst>
              <a:ext uri="{FF2B5EF4-FFF2-40B4-BE49-F238E27FC236}">
                <a16:creationId xmlns:a16="http://schemas.microsoft.com/office/drawing/2014/main" xmlns="" id="{49FC3F1E-E9CC-3533-D4A8-667A3D441749}"/>
              </a:ext>
            </a:extLst>
          </p:cNvPr>
          <p:cNvSpPr txBox="1"/>
          <p:nvPr/>
        </p:nvSpPr>
        <p:spPr>
          <a:xfrm>
            <a:off x="5654388" y="952500"/>
            <a:ext cx="6441494" cy="57246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q"/>
            </a:pPr>
            <a:r>
              <a:rPr lang="en-US" sz="2400" b="1" dirty="0">
                <a:ea typeface="+mn-lt"/>
                <a:cs typeface="+mn-lt"/>
              </a:rPr>
              <a:t>A brief description of Silkworm Rearing</a:t>
            </a:r>
            <a:endParaRPr lang="en-US" sz="2400" b="1" dirty="0">
              <a:cs typeface="Calibri" panose="020F0502020204030204"/>
            </a:endParaRPr>
          </a:p>
          <a:p>
            <a:pPr algn="just">
              <a:spcBef>
                <a:spcPct val="0"/>
              </a:spcBef>
            </a:pPr>
            <a:r>
              <a:rPr lang="en-US" dirty="0">
                <a:ea typeface="+mn-lt"/>
                <a:cs typeface="+mn-lt"/>
              </a:rPr>
              <a:t>In sericulture, the silkworm rearing process begins with the laying of eggs by the female silk moth. Typically, 400-500 eggs are obtained from one female silk moth. These eggs (laid on a paper/cardboard sheet) are then disinfected with the help of a 2% formalin solution.</a:t>
            </a:r>
            <a:endParaRPr lang="en-US" dirty="0">
              <a:cs typeface="Calibri" panose="020F0502020204030204"/>
            </a:endParaRPr>
          </a:p>
          <a:p>
            <a:pPr algn="just"/>
            <a:r>
              <a:rPr lang="en-US" dirty="0">
                <a:ea typeface="+mn-lt"/>
                <a:cs typeface="+mn-lt"/>
              </a:rPr>
              <a:t>A feeding bed is prepared on a rearing tray by sprinkling chopped mulberry leaves onto it. The hatched larvae are transferred into this tray via a process known as brushing. In order to maintain humidity, foam strips are soaked in water and placed on the tray.</a:t>
            </a:r>
            <a:endParaRPr lang="en-US" dirty="0"/>
          </a:p>
          <a:p>
            <a:pPr algn="just"/>
            <a:r>
              <a:rPr lang="en-US" dirty="0">
                <a:ea typeface="+mn-lt"/>
                <a:cs typeface="+mn-lt"/>
              </a:rPr>
              <a:t>The silkworm larvae initially have a good appetite. As they grow, their appetite slowly diminishes until their active stage. At this stage, the silkworm eats enthusiastically until its final feeding stage.</a:t>
            </a:r>
            <a:endParaRPr lang="en-US" dirty="0"/>
          </a:p>
          <a:p>
            <a:pPr algn="just"/>
            <a:r>
              <a:rPr lang="en-US" dirty="0">
                <a:ea typeface="+mn-lt"/>
                <a:cs typeface="+mn-lt"/>
              </a:rPr>
              <a:t>After reaching maturity, the larvae begin searching for hospitable places to begin their pupation. At this stage, the body of the silkworm shrinks and becomes translucent. These mature larvae now wrap themselves in a cocoon by secreting saliva from the two salivary glands on their heads. This saliva solidifies and becomes silk when it comes in contact with air. </a:t>
            </a:r>
            <a:endParaRPr lang="en-US" dirty="0"/>
          </a:p>
        </p:txBody>
      </p:sp>
    </p:spTree>
    <p:extLst>
      <p:ext uri="{BB962C8B-B14F-4D97-AF65-F5344CB8AC3E}">
        <p14:creationId xmlns:p14="http://schemas.microsoft.com/office/powerpoint/2010/main" val="360212760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A5ACA955-2410-6233-060C-A50538F4C6E1}"/>
              </a:ext>
            </a:extLst>
          </p:cNvPr>
          <p:cNvPicPr>
            <a:picLocks noChangeAspect="1"/>
          </p:cNvPicPr>
          <p:nvPr/>
        </p:nvPicPr>
        <p:blipFill rotWithShape="1">
          <a:blip r:embed="rId2"/>
          <a:srcRect t="22414"/>
          <a:stretch/>
        </p:blipFill>
        <p:spPr>
          <a:xfrm>
            <a:off x="-1" y="10"/>
            <a:ext cx="12192001" cy="6857990"/>
          </a:xfrm>
          <a:prstGeom prst="rect">
            <a:avLst/>
          </a:prstGeom>
        </p:spPr>
      </p:pic>
      <p:sp>
        <p:nvSpPr>
          <p:cNvPr id="96" name="Rectangle 84">
            <a:extLst>
              <a:ext uri="{FF2B5EF4-FFF2-40B4-BE49-F238E27FC236}">
                <a16:creationId xmlns:a16="http://schemas.microsoft.com/office/drawing/2014/main" xmlns="" id="{A4206507-76F5-4316-AAF5-4EAFEE5EBD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86">
            <a:extLst>
              <a:ext uri="{FF2B5EF4-FFF2-40B4-BE49-F238E27FC236}">
                <a16:creationId xmlns:a16="http://schemas.microsoft.com/office/drawing/2014/main" xmlns="" id="{03BC2B61-D77E-45AB-8722-15BC6A718A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xmlns="" id="{2391E21B-3FCC-29A3-BCBC-6FBEB3AC2456}"/>
              </a:ext>
            </a:extLst>
          </p:cNvPr>
          <p:cNvSpPr>
            <a:spLocks noGrp="1"/>
          </p:cNvSpPr>
          <p:nvPr>
            <p:ph type="title"/>
          </p:nvPr>
        </p:nvSpPr>
        <p:spPr>
          <a:xfrm>
            <a:off x="965813" y="2953"/>
            <a:ext cx="10771591" cy="1105495"/>
          </a:xfrm>
        </p:spPr>
        <p:txBody>
          <a:bodyPr anchor="ctr">
            <a:normAutofit/>
          </a:bodyPr>
          <a:lstStyle/>
          <a:p>
            <a:r>
              <a:rPr lang="en-US" sz="5400" b="1" dirty="0">
                <a:ln w="22225">
                  <a:solidFill>
                    <a:srgbClr val="FFFFFF"/>
                  </a:solidFill>
                </a:ln>
                <a:solidFill>
                  <a:srgbClr val="FFFFFF"/>
                </a:solidFill>
                <a:latin typeface="DengXian"/>
                <a:ea typeface="DengXian"/>
                <a:cs typeface="Calibri Light"/>
              </a:rPr>
              <a:t>IoT Solution for Silk Production</a:t>
            </a:r>
            <a:r>
              <a:rPr lang="en-US" sz="5400" dirty="0">
                <a:ln w="22225">
                  <a:solidFill>
                    <a:srgbClr val="FFFFFF"/>
                  </a:solidFill>
                </a:ln>
                <a:solidFill>
                  <a:srgbClr val="FFFFFF"/>
                </a:solidFill>
                <a:cs typeface="Calibri Light"/>
              </a:rPr>
              <a:t> </a:t>
            </a:r>
            <a:endParaRPr lang="en-US" sz="5400" dirty="0">
              <a:ln w="22225">
                <a:solidFill>
                  <a:srgbClr val="FFFFFF"/>
                </a:solidFill>
              </a:ln>
              <a:solidFill>
                <a:srgbClr val="FFFFFF"/>
              </a:solidFill>
            </a:endParaRPr>
          </a:p>
        </p:txBody>
      </p:sp>
      <p:sp>
        <p:nvSpPr>
          <p:cNvPr id="98" name="Content Placeholder 7">
            <a:extLst>
              <a:ext uri="{FF2B5EF4-FFF2-40B4-BE49-F238E27FC236}">
                <a16:creationId xmlns:a16="http://schemas.microsoft.com/office/drawing/2014/main" xmlns="" id="{3B351718-DF5B-B026-BA85-A55F2A82B11E}"/>
              </a:ext>
            </a:extLst>
          </p:cNvPr>
          <p:cNvSpPr>
            <a:spLocks noGrp="1"/>
          </p:cNvSpPr>
          <p:nvPr>
            <p:ph idx="1"/>
          </p:nvPr>
        </p:nvSpPr>
        <p:spPr>
          <a:xfrm>
            <a:off x="2089192" y="1531455"/>
            <a:ext cx="9553072" cy="1952828"/>
          </a:xfrm>
        </p:spPr>
        <p:txBody>
          <a:bodyPr vert="horz" lIns="91440" tIns="45720" rIns="91440" bIns="45720" rtlCol="0" anchor="t">
            <a:normAutofit/>
          </a:bodyPr>
          <a:lstStyle/>
          <a:p>
            <a:pPr marL="0" indent="0">
              <a:buNone/>
            </a:pPr>
            <a:endParaRPr lang="en-US" sz="2400" b="1" dirty="0">
              <a:cs typeface="Calibri"/>
            </a:endParaRPr>
          </a:p>
          <a:p>
            <a:pPr marL="0" indent="0">
              <a:buNone/>
            </a:pPr>
            <a:endParaRPr lang="en-US" sz="2400" dirty="0">
              <a:solidFill>
                <a:srgbClr val="FFFFFF"/>
              </a:solidFill>
              <a:cs typeface="Calibri"/>
            </a:endParaRPr>
          </a:p>
        </p:txBody>
      </p:sp>
      <p:cxnSp>
        <p:nvCxnSpPr>
          <p:cNvPr id="3" name="Straight Arrow Connector 2">
            <a:extLst>
              <a:ext uri="{FF2B5EF4-FFF2-40B4-BE49-F238E27FC236}">
                <a16:creationId xmlns:a16="http://schemas.microsoft.com/office/drawing/2014/main" xmlns="" id="{7A7382AC-D9F4-449F-2D79-93D0B85321D9}"/>
              </a:ext>
            </a:extLst>
          </p:cNvPr>
          <p:cNvCxnSpPr/>
          <p:nvPr/>
        </p:nvCxnSpPr>
        <p:spPr>
          <a:xfrm flipV="1">
            <a:off x="1064991" y="851671"/>
            <a:ext cx="10289774" cy="54170"/>
          </a:xfrm>
          <a:prstGeom prst="straightConnector1">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xmlns="" id="{7DB107F5-1B51-66F1-1406-E1B33BDA6C1F}"/>
              </a:ext>
            </a:extLst>
          </p:cNvPr>
          <p:cNvSpPr txBox="1"/>
          <p:nvPr/>
        </p:nvSpPr>
        <p:spPr>
          <a:xfrm>
            <a:off x="7109113" y="3385704"/>
            <a:ext cx="39390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cs typeface="Calibri"/>
            </a:endParaRPr>
          </a:p>
        </p:txBody>
      </p:sp>
      <p:sp>
        <p:nvSpPr>
          <p:cNvPr id="6" name="TextBox 5">
            <a:extLst>
              <a:ext uri="{FF2B5EF4-FFF2-40B4-BE49-F238E27FC236}">
                <a16:creationId xmlns:a16="http://schemas.microsoft.com/office/drawing/2014/main" xmlns="" id="{E90E79DF-7D2C-DE7F-01CD-175F72CBF490}"/>
              </a:ext>
            </a:extLst>
          </p:cNvPr>
          <p:cNvSpPr txBox="1"/>
          <p:nvPr/>
        </p:nvSpPr>
        <p:spPr>
          <a:xfrm>
            <a:off x="2225386" y="3714749"/>
            <a:ext cx="89699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endParaRPr lang="en-US" sz="3600" dirty="0">
              <a:cs typeface="Calibri" panose="020F0502020204030204"/>
            </a:endParaRPr>
          </a:p>
        </p:txBody>
      </p:sp>
      <p:sp>
        <p:nvSpPr>
          <p:cNvPr id="5" name="TextBox 4">
            <a:extLst>
              <a:ext uri="{FF2B5EF4-FFF2-40B4-BE49-F238E27FC236}">
                <a16:creationId xmlns:a16="http://schemas.microsoft.com/office/drawing/2014/main" xmlns="" id="{583E8EBA-8695-142E-B86E-0CC9F589824C}"/>
              </a:ext>
            </a:extLst>
          </p:cNvPr>
          <p:cNvSpPr txBox="1"/>
          <p:nvPr/>
        </p:nvSpPr>
        <p:spPr>
          <a:xfrm>
            <a:off x="4649932" y="6156614"/>
            <a:ext cx="389572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3200" dirty="0">
              <a:cs typeface="Calibri"/>
            </a:endParaRPr>
          </a:p>
        </p:txBody>
      </p:sp>
      <p:pic>
        <p:nvPicPr>
          <p:cNvPr id="7" name="Picture 7" descr="A picture containing text, vegetable, pea, different&#10;&#10;Description automatically generated">
            <a:extLst>
              <a:ext uri="{FF2B5EF4-FFF2-40B4-BE49-F238E27FC236}">
                <a16:creationId xmlns:a16="http://schemas.microsoft.com/office/drawing/2014/main" xmlns="" id="{6A768125-13BC-2994-9345-6B7B0C9E9550}"/>
              </a:ext>
            </a:extLst>
          </p:cNvPr>
          <p:cNvPicPr>
            <a:picLocks noChangeAspect="1"/>
          </p:cNvPicPr>
          <p:nvPr/>
        </p:nvPicPr>
        <p:blipFill>
          <a:blip r:embed="rId5"/>
          <a:stretch>
            <a:fillRect/>
          </a:stretch>
        </p:blipFill>
        <p:spPr>
          <a:xfrm>
            <a:off x="1061308" y="968281"/>
            <a:ext cx="9739744" cy="5492936"/>
          </a:xfrm>
          <a:prstGeom prst="rect">
            <a:avLst/>
          </a:prstGeom>
        </p:spPr>
      </p:pic>
    </p:spTree>
    <p:extLst>
      <p:ext uri="{BB962C8B-B14F-4D97-AF65-F5344CB8AC3E}">
        <p14:creationId xmlns:p14="http://schemas.microsoft.com/office/powerpoint/2010/main" val="210518848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A5ACA955-2410-6233-060C-A50538F4C6E1}"/>
              </a:ext>
            </a:extLst>
          </p:cNvPr>
          <p:cNvPicPr>
            <a:picLocks noChangeAspect="1"/>
          </p:cNvPicPr>
          <p:nvPr/>
        </p:nvPicPr>
        <p:blipFill rotWithShape="1">
          <a:blip r:embed="rId2"/>
          <a:srcRect t="22414"/>
          <a:stretch/>
        </p:blipFill>
        <p:spPr>
          <a:xfrm>
            <a:off x="-1" y="10"/>
            <a:ext cx="12192001" cy="6857990"/>
          </a:xfrm>
          <a:prstGeom prst="rect">
            <a:avLst/>
          </a:prstGeom>
        </p:spPr>
      </p:pic>
      <p:sp>
        <p:nvSpPr>
          <p:cNvPr id="96" name="Rectangle 84">
            <a:extLst>
              <a:ext uri="{FF2B5EF4-FFF2-40B4-BE49-F238E27FC236}">
                <a16:creationId xmlns:a16="http://schemas.microsoft.com/office/drawing/2014/main" xmlns="" id="{A4206507-76F5-4316-AAF5-4EAFEE5EBD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86">
            <a:extLst>
              <a:ext uri="{FF2B5EF4-FFF2-40B4-BE49-F238E27FC236}">
                <a16:creationId xmlns:a16="http://schemas.microsoft.com/office/drawing/2014/main" xmlns="" id="{03BC2B61-D77E-45AB-8722-15BC6A718A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xmlns="" id="{2391E21B-3FCC-29A3-BCBC-6FBEB3AC2456}"/>
              </a:ext>
            </a:extLst>
          </p:cNvPr>
          <p:cNvSpPr>
            <a:spLocks noGrp="1"/>
          </p:cNvSpPr>
          <p:nvPr>
            <p:ph type="title"/>
          </p:nvPr>
        </p:nvSpPr>
        <p:spPr>
          <a:xfrm>
            <a:off x="965813" y="2953"/>
            <a:ext cx="10771591" cy="1105495"/>
          </a:xfrm>
        </p:spPr>
        <p:txBody>
          <a:bodyPr anchor="ctr">
            <a:normAutofit/>
          </a:bodyPr>
          <a:lstStyle/>
          <a:p>
            <a:r>
              <a:rPr lang="en-US" sz="5400" b="1" dirty="0">
                <a:ln w="22225">
                  <a:solidFill>
                    <a:srgbClr val="FFFFFF"/>
                  </a:solidFill>
                </a:ln>
                <a:solidFill>
                  <a:srgbClr val="FFFFFF"/>
                </a:solidFill>
                <a:latin typeface="DengXian"/>
                <a:ea typeface="DengXian"/>
                <a:cs typeface="Calibri Light"/>
              </a:rPr>
              <a:t>IoT Solution for Silk Production</a:t>
            </a:r>
            <a:r>
              <a:rPr lang="en-US" sz="5400" dirty="0">
                <a:ln w="22225">
                  <a:solidFill>
                    <a:srgbClr val="FFFFFF"/>
                  </a:solidFill>
                </a:ln>
                <a:solidFill>
                  <a:srgbClr val="FFFFFF"/>
                </a:solidFill>
                <a:cs typeface="Calibri Light"/>
              </a:rPr>
              <a:t> </a:t>
            </a:r>
            <a:endParaRPr lang="en-US" sz="5400" dirty="0">
              <a:ln w="22225">
                <a:solidFill>
                  <a:srgbClr val="FFFFFF"/>
                </a:solidFill>
              </a:ln>
              <a:solidFill>
                <a:srgbClr val="FFFFFF"/>
              </a:solidFill>
            </a:endParaRPr>
          </a:p>
        </p:txBody>
      </p:sp>
      <p:sp>
        <p:nvSpPr>
          <p:cNvPr id="98" name="Content Placeholder 7">
            <a:extLst>
              <a:ext uri="{FF2B5EF4-FFF2-40B4-BE49-F238E27FC236}">
                <a16:creationId xmlns:a16="http://schemas.microsoft.com/office/drawing/2014/main" xmlns="" id="{3B351718-DF5B-B026-BA85-A55F2A82B11E}"/>
              </a:ext>
            </a:extLst>
          </p:cNvPr>
          <p:cNvSpPr>
            <a:spLocks noGrp="1"/>
          </p:cNvSpPr>
          <p:nvPr>
            <p:ph idx="1"/>
          </p:nvPr>
        </p:nvSpPr>
        <p:spPr>
          <a:xfrm>
            <a:off x="1041442" y="1107160"/>
            <a:ext cx="9553072" cy="1952828"/>
          </a:xfrm>
        </p:spPr>
        <p:txBody>
          <a:bodyPr vert="horz" lIns="91440" tIns="45720" rIns="91440" bIns="45720" rtlCol="0" anchor="t">
            <a:normAutofit/>
          </a:bodyPr>
          <a:lstStyle/>
          <a:p>
            <a:pPr marL="0" indent="0">
              <a:buNone/>
            </a:pPr>
            <a:endParaRPr lang="en-US" sz="2400" b="1" dirty="0">
              <a:cs typeface="Calibri"/>
            </a:endParaRPr>
          </a:p>
          <a:p>
            <a:pPr marL="0" indent="0">
              <a:buNone/>
            </a:pPr>
            <a:endParaRPr lang="en-US" sz="2400" dirty="0">
              <a:solidFill>
                <a:srgbClr val="FFFFFF"/>
              </a:solidFill>
              <a:cs typeface="Calibri"/>
            </a:endParaRPr>
          </a:p>
        </p:txBody>
      </p:sp>
      <p:cxnSp>
        <p:nvCxnSpPr>
          <p:cNvPr id="3" name="Straight Arrow Connector 2">
            <a:extLst>
              <a:ext uri="{FF2B5EF4-FFF2-40B4-BE49-F238E27FC236}">
                <a16:creationId xmlns:a16="http://schemas.microsoft.com/office/drawing/2014/main" xmlns="" id="{7A7382AC-D9F4-449F-2D79-93D0B85321D9}"/>
              </a:ext>
            </a:extLst>
          </p:cNvPr>
          <p:cNvCxnSpPr/>
          <p:nvPr/>
        </p:nvCxnSpPr>
        <p:spPr>
          <a:xfrm flipV="1">
            <a:off x="1064991" y="868101"/>
            <a:ext cx="10324498" cy="37739"/>
          </a:xfrm>
          <a:prstGeom prst="straightConnector1">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xmlns="" id="{7DB107F5-1B51-66F1-1406-E1B33BDA6C1F}"/>
              </a:ext>
            </a:extLst>
          </p:cNvPr>
          <p:cNvSpPr txBox="1"/>
          <p:nvPr/>
        </p:nvSpPr>
        <p:spPr>
          <a:xfrm>
            <a:off x="7109113" y="3385704"/>
            <a:ext cx="39390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cs typeface="Calibri"/>
            </a:endParaRPr>
          </a:p>
        </p:txBody>
      </p:sp>
      <p:sp>
        <p:nvSpPr>
          <p:cNvPr id="6" name="TextBox 5">
            <a:extLst>
              <a:ext uri="{FF2B5EF4-FFF2-40B4-BE49-F238E27FC236}">
                <a16:creationId xmlns:a16="http://schemas.microsoft.com/office/drawing/2014/main" xmlns="" id="{E90E79DF-7D2C-DE7F-01CD-175F72CBF490}"/>
              </a:ext>
            </a:extLst>
          </p:cNvPr>
          <p:cNvSpPr txBox="1"/>
          <p:nvPr/>
        </p:nvSpPr>
        <p:spPr>
          <a:xfrm>
            <a:off x="2225386" y="3714749"/>
            <a:ext cx="89699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endParaRPr lang="en-US" sz="3600" dirty="0">
              <a:cs typeface="Calibri" panose="020F0502020204030204"/>
            </a:endParaRPr>
          </a:p>
        </p:txBody>
      </p:sp>
      <p:pic>
        <p:nvPicPr>
          <p:cNvPr id="5" name="Picture 6" descr="A picture containing indoor, metal, rack&#10;&#10;Description automatically generated">
            <a:extLst>
              <a:ext uri="{FF2B5EF4-FFF2-40B4-BE49-F238E27FC236}">
                <a16:creationId xmlns:a16="http://schemas.microsoft.com/office/drawing/2014/main" xmlns="" id="{1D5FECEB-F1F5-0ABF-BDEE-F68772C41DC3}"/>
              </a:ext>
            </a:extLst>
          </p:cNvPr>
          <p:cNvPicPr>
            <a:picLocks noChangeAspect="1"/>
          </p:cNvPicPr>
          <p:nvPr/>
        </p:nvPicPr>
        <p:blipFill>
          <a:blip r:embed="rId5"/>
          <a:stretch>
            <a:fillRect/>
          </a:stretch>
        </p:blipFill>
        <p:spPr>
          <a:xfrm>
            <a:off x="1044286" y="1857392"/>
            <a:ext cx="5020540" cy="4156330"/>
          </a:xfrm>
          <a:prstGeom prst="rect">
            <a:avLst/>
          </a:prstGeom>
        </p:spPr>
      </p:pic>
      <p:pic>
        <p:nvPicPr>
          <p:cNvPr id="7" name="Picture 7" descr="A picture containing text, wall, indoor, several&#10;&#10;Description automatically generated">
            <a:extLst>
              <a:ext uri="{FF2B5EF4-FFF2-40B4-BE49-F238E27FC236}">
                <a16:creationId xmlns:a16="http://schemas.microsoft.com/office/drawing/2014/main" xmlns="" id="{59F2C556-5713-C1E6-1F70-D4A9ABE9D4BD}"/>
              </a:ext>
            </a:extLst>
          </p:cNvPr>
          <p:cNvPicPr>
            <a:picLocks noChangeAspect="1"/>
          </p:cNvPicPr>
          <p:nvPr/>
        </p:nvPicPr>
        <p:blipFill>
          <a:blip r:embed="rId6"/>
          <a:stretch>
            <a:fillRect/>
          </a:stretch>
        </p:blipFill>
        <p:spPr>
          <a:xfrm>
            <a:off x="6092537" y="1855091"/>
            <a:ext cx="4760767" cy="4143616"/>
          </a:xfrm>
          <a:prstGeom prst="rect">
            <a:avLst/>
          </a:prstGeom>
        </p:spPr>
      </p:pic>
      <p:sp>
        <p:nvSpPr>
          <p:cNvPr id="8" name="TextBox 7">
            <a:extLst>
              <a:ext uri="{FF2B5EF4-FFF2-40B4-BE49-F238E27FC236}">
                <a16:creationId xmlns:a16="http://schemas.microsoft.com/office/drawing/2014/main" xmlns="" id="{D0B64A7D-C30A-EDF8-DB1A-1A23B74CCBAA}"/>
              </a:ext>
            </a:extLst>
          </p:cNvPr>
          <p:cNvSpPr txBox="1"/>
          <p:nvPr/>
        </p:nvSpPr>
        <p:spPr>
          <a:xfrm>
            <a:off x="1021773" y="1030432"/>
            <a:ext cx="97319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ü"/>
            </a:pPr>
            <a:r>
              <a:rPr lang="en-US" sz="2400" dirty="0">
                <a:ea typeface="+mn-lt"/>
                <a:cs typeface="+mn-lt"/>
              </a:rPr>
              <a:t>A cocoon is a natural silk composite with a non-woven structure made of continuous silk fibers conglutinated by sericin bonding matrix.</a:t>
            </a:r>
            <a:endParaRPr lang="en-US" sz="2400" dirty="0">
              <a:cs typeface="Calibri" panose="020F0502020204030204"/>
            </a:endParaRPr>
          </a:p>
        </p:txBody>
      </p:sp>
      <p:sp>
        <p:nvSpPr>
          <p:cNvPr id="9" name="TextBox 8">
            <a:extLst>
              <a:ext uri="{FF2B5EF4-FFF2-40B4-BE49-F238E27FC236}">
                <a16:creationId xmlns:a16="http://schemas.microsoft.com/office/drawing/2014/main" xmlns="" id="{48A5B504-927B-7E15-02E0-9AD7F9D8E1F1}"/>
              </a:ext>
            </a:extLst>
          </p:cNvPr>
          <p:cNvSpPr txBox="1"/>
          <p:nvPr/>
        </p:nvSpPr>
        <p:spPr>
          <a:xfrm>
            <a:off x="4580660" y="6078682"/>
            <a:ext cx="30817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ea typeface="+mn-lt"/>
                <a:cs typeface="+mn-lt"/>
              </a:rPr>
              <a:t>Fig: Silk Cocoon </a:t>
            </a:r>
            <a:endParaRPr lang="en-US" sz="2800" b="1" dirty="0"/>
          </a:p>
        </p:txBody>
      </p:sp>
    </p:spTree>
    <p:extLst>
      <p:ext uri="{BB962C8B-B14F-4D97-AF65-F5344CB8AC3E}">
        <p14:creationId xmlns:p14="http://schemas.microsoft.com/office/powerpoint/2010/main" val="378747874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A5ACA955-2410-6233-060C-A50538F4C6E1}"/>
              </a:ext>
            </a:extLst>
          </p:cNvPr>
          <p:cNvPicPr>
            <a:picLocks noChangeAspect="1"/>
          </p:cNvPicPr>
          <p:nvPr/>
        </p:nvPicPr>
        <p:blipFill rotWithShape="1">
          <a:blip r:embed="rId2"/>
          <a:srcRect t="22414"/>
          <a:stretch/>
        </p:blipFill>
        <p:spPr>
          <a:xfrm>
            <a:off x="-1" y="10"/>
            <a:ext cx="12192001" cy="6857990"/>
          </a:xfrm>
          <a:prstGeom prst="rect">
            <a:avLst/>
          </a:prstGeom>
        </p:spPr>
      </p:pic>
      <p:sp>
        <p:nvSpPr>
          <p:cNvPr id="96" name="Rectangle 84">
            <a:extLst>
              <a:ext uri="{FF2B5EF4-FFF2-40B4-BE49-F238E27FC236}">
                <a16:creationId xmlns:a16="http://schemas.microsoft.com/office/drawing/2014/main" xmlns="" id="{A4206507-76F5-4316-AAF5-4EAFEE5EBD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86">
            <a:extLst>
              <a:ext uri="{FF2B5EF4-FFF2-40B4-BE49-F238E27FC236}">
                <a16:creationId xmlns:a16="http://schemas.microsoft.com/office/drawing/2014/main" xmlns="" id="{03BC2B61-D77E-45AB-8722-15BC6A718A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xmlns="" id="{2391E21B-3FCC-29A3-BCBC-6FBEB3AC2456}"/>
              </a:ext>
            </a:extLst>
          </p:cNvPr>
          <p:cNvSpPr>
            <a:spLocks noGrp="1"/>
          </p:cNvSpPr>
          <p:nvPr>
            <p:ph type="title"/>
          </p:nvPr>
        </p:nvSpPr>
        <p:spPr>
          <a:xfrm>
            <a:off x="965813" y="2953"/>
            <a:ext cx="10771591" cy="1105495"/>
          </a:xfrm>
        </p:spPr>
        <p:txBody>
          <a:bodyPr anchor="ctr">
            <a:normAutofit/>
          </a:bodyPr>
          <a:lstStyle/>
          <a:p>
            <a:r>
              <a:rPr lang="en-US" sz="5400" b="1" dirty="0">
                <a:ln w="22225">
                  <a:solidFill>
                    <a:srgbClr val="FFFFFF"/>
                  </a:solidFill>
                </a:ln>
                <a:solidFill>
                  <a:srgbClr val="FFFFFF"/>
                </a:solidFill>
                <a:latin typeface="DengXian"/>
                <a:ea typeface="DengXian"/>
                <a:cs typeface="Calibri Light"/>
              </a:rPr>
              <a:t>IoT Solution for Silk Production</a:t>
            </a:r>
            <a:r>
              <a:rPr lang="en-US" sz="5400" dirty="0">
                <a:ln w="22225">
                  <a:solidFill>
                    <a:srgbClr val="FFFFFF"/>
                  </a:solidFill>
                </a:ln>
                <a:solidFill>
                  <a:srgbClr val="FFFFFF"/>
                </a:solidFill>
                <a:cs typeface="Calibri Light"/>
              </a:rPr>
              <a:t> </a:t>
            </a:r>
            <a:endParaRPr lang="en-US" sz="5400" dirty="0">
              <a:ln w="22225">
                <a:solidFill>
                  <a:srgbClr val="FFFFFF"/>
                </a:solidFill>
              </a:ln>
              <a:solidFill>
                <a:srgbClr val="FFFFFF"/>
              </a:solidFill>
            </a:endParaRPr>
          </a:p>
        </p:txBody>
      </p:sp>
      <p:sp>
        <p:nvSpPr>
          <p:cNvPr id="98" name="Content Placeholder 7">
            <a:extLst>
              <a:ext uri="{FF2B5EF4-FFF2-40B4-BE49-F238E27FC236}">
                <a16:creationId xmlns:a16="http://schemas.microsoft.com/office/drawing/2014/main" xmlns="" id="{3B351718-DF5B-B026-BA85-A55F2A82B11E}"/>
              </a:ext>
            </a:extLst>
          </p:cNvPr>
          <p:cNvSpPr>
            <a:spLocks noGrp="1"/>
          </p:cNvSpPr>
          <p:nvPr>
            <p:ph idx="1"/>
          </p:nvPr>
        </p:nvSpPr>
        <p:spPr>
          <a:xfrm>
            <a:off x="2089192" y="1531455"/>
            <a:ext cx="9553072" cy="1952828"/>
          </a:xfrm>
        </p:spPr>
        <p:txBody>
          <a:bodyPr vert="horz" lIns="91440" tIns="45720" rIns="91440" bIns="45720" rtlCol="0" anchor="t">
            <a:normAutofit/>
          </a:bodyPr>
          <a:lstStyle/>
          <a:p>
            <a:pPr marL="0" indent="0">
              <a:buNone/>
            </a:pPr>
            <a:endParaRPr lang="en-US" sz="2400" b="1" dirty="0">
              <a:cs typeface="Calibri"/>
            </a:endParaRPr>
          </a:p>
          <a:p>
            <a:pPr marL="0" indent="0">
              <a:buNone/>
            </a:pPr>
            <a:endParaRPr lang="en-US" sz="2400" dirty="0">
              <a:solidFill>
                <a:srgbClr val="FFFFFF"/>
              </a:solidFill>
              <a:cs typeface="Calibri"/>
            </a:endParaRPr>
          </a:p>
        </p:txBody>
      </p:sp>
      <p:cxnSp>
        <p:nvCxnSpPr>
          <p:cNvPr id="3" name="Straight Arrow Connector 2">
            <a:extLst>
              <a:ext uri="{FF2B5EF4-FFF2-40B4-BE49-F238E27FC236}">
                <a16:creationId xmlns:a16="http://schemas.microsoft.com/office/drawing/2014/main" xmlns="" id="{7A7382AC-D9F4-449F-2D79-93D0B85321D9}"/>
              </a:ext>
            </a:extLst>
          </p:cNvPr>
          <p:cNvCxnSpPr/>
          <p:nvPr/>
        </p:nvCxnSpPr>
        <p:spPr>
          <a:xfrm flipV="1">
            <a:off x="1064991" y="879676"/>
            <a:ext cx="10336072" cy="26164"/>
          </a:xfrm>
          <a:prstGeom prst="straightConnector1">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xmlns="" id="{7DB107F5-1B51-66F1-1406-E1B33BDA6C1F}"/>
              </a:ext>
            </a:extLst>
          </p:cNvPr>
          <p:cNvSpPr txBox="1"/>
          <p:nvPr/>
        </p:nvSpPr>
        <p:spPr>
          <a:xfrm>
            <a:off x="7109113" y="3385704"/>
            <a:ext cx="39390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cs typeface="Calibri"/>
            </a:endParaRPr>
          </a:p>
        </p:txBody>
      </p:sp>
      <p:sp>
        <p:nvSpPr>
          <p:cNvPr id="6" name="TextBox 5">
            <a:extLst>
              <a:ext uri="{FF2B5EF4-FFF2-40B4-BE49-F238E27FC236}">
                <a16:creationId xmlns:a16="http://schemas.microsoft.com/office/drawing/2014/main" xmlns="" id="{E90E79DF-7D2C-DE7F-01CD-175F72CBF490}"/>
              </a:ext>
            </a:extLst>
          </p:cNvPr>
          <p:cNvSpPr txBox="1"/>
          <p:nvPr/>
        </p:nvSpPr>
        <p:spPr>
          <a:xfrm>
            <a:off x="2225386" y="3714749"/>
            <a:ext cx="89699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endParaRPr lang="en-US" sz="3600" dirty="0">
              <a:cs typeface="Calibri" panose="020F0502020204030204"/>
            </a:endParaRPr>
          </a:p>
        </p:txBody>
      </p:sp>
      <p:pic>
        <p:nvPicPr>
          <p:cNvPr id="5" name="Picture 6" descr="A picture containing indoor, green, wooden, clothes dryer&#10;&#10;Description automatically generated">
            <a:extLst>
              <a:ext uri="{FF2B5EF4-FFF2-40B4-BE49-F238E27FC236}">
                <a16:creationId xmlns:a16="http://schemas.microsoft.com/office/drawing/2014/main" xmlns="" id="{CAACFCDC-539B-0224-1C86-62B5245572B8}"/>
              </a:ext>
            </a:extLst>
          </p:cNvPr>
          <p:cNvPicPr>
            <a:picLocks noChangeAspect="1"/>
          </p:cNvPicPr>
          <p:nvPr/>
        </p:nvPicPr>
        <p:blipFill>
          <a:blip r:embed="rId5"/>
          <a:stretch>
            <a:fillRect/>
          </a:stretch>
        </p:blipFill>
        <p:spPr>
          <a:xfrm>
            <a:off x="6819900" y="1111196"/>
            <a:ext cx="3981450" cy="5215767"/>
          </a:xfrm>
          <a:prstGeom prst="rect">
            <a:avLst/>
          </a:prstGeom>
        </p:spPr>
      </p:pic>
      <p:sp>
        <p:nvSpPr>
          <p:cNvPr id="7" name="TextBox 6">
            <a:extLst>
              <a:ext uri="{FF2B5EF4-FFF2-40B4-BE49-F238E27FC236}">
                <a16:creationId xmlns:a16="http://schemas.microsoft.com/office/drawing/2014/main" xmlns="" id="{8269E91C-C4D2-6790-5F46-DBB7546D7F0A}"/>
              </a:ext>
            </a:extLst>
          </p:cNvPr>
          <p:cNvSpPr txBox="1"/>
          <p:nvPr/>
        </p:nvSpPr>
        <p:spPr>
          <a:xfrm>
            <a:off x="1065068" y="1108363"/>
            <a:ext cx="5523632"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q"/>
            </a:pPr>
            <a:r>
              <a:rPr lang="en-US" dirty="0">
                <a:ea typeface="+mn-lt"/>
                <a:cs typeface="+mn-lt"/>
              </a:rPr>
              <a:t>Silk Reeling</a:t>
            </a:r>
            <a:endParaRPr lang="en-US" dirty="0">
              <a:cs typeface="Calibri" panose="020F0502020204030204"/>
            </a:endParaRPr>
          </a:p>
          <a:p>
            <a:pPr marL="285750" indent="-285750" algn="just">
              <a:buFont typeface="Wingdings"/>
              <a:buChar char="ü"/>
            </a:pPr>
            <a:r>
              <a:rPr lang="en-US" dirty="0">
                <a:ea typeface="+mn-lt"/>
                <a:cs typeface="+mn-lt"/>
              </a:rPr>
              <a:t> Inside the cocoons, the larvae undergo metamorphosis and turn into pupae. The harvesting of silk from these cocoons is the final stage of sericulture. First, the pupae inside the cocoon are killed by boiling the cocoon and exposing it to steam and dry heat. This process is called stifling. Now, the silk filaments are removed from the dead cocoon via a process called reeling. When the cocoons are placed in boiling water for approximately 15 minutes, the adhesion of the silk threads reduces, enabling the separation of individual filaments. These filaments are twisted into a thread with the help of a series of guides and pulleys. This silk is then re-boiled in order to improve its luster. One thread of silk contains approximately 50 silk filaments. However, over 900 meters of filament can be obtained from a single cocoon. Thus, raw silk is obtained from the silkworm and the sericulture process is completed.</a:t>
            </a:r>
            <a:endParaRPr lang="en-US" dirty="0">
              <a:cs typeface="Calibri" panose="020F0502020204030204"/>
            </a:endParaRPr>
          </a:p>
        </p:txBody>
      </p:sp>
      <p:sp>
        <p:nvSpPr>
          <p:cNvPr id="8" name="TextBox 7">
            <a:extLst>
              <a:ext uri="{FF2B5EF4-FFF2-40B4-BE49-F238E27FC236}">
                <a16:creationId xmlns:a16="http://schemas.microsoft.com/office/drawing/2014/main" xmlns="" id="{53981E03-D1A3-7F42-E902-5F2999C6C4F9}"/>
              </a:ext>
            </a:extLst>
          </p:cNvPr>
          <p:cNvSpPr txBox="1"/>
          <p:nvPr/>
        </p:nvSpPr>
        <p:spPr>
          <a:xfrm>
            <a:off x="6624206" y="6425045"/>
            <a:ext cx="50646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Fig: Machine for Processing Silk from Cocoon </a:t>
            </a:r>
            <a:endParaRPr lang="en-US" b="1" dirty="0">
              <a:cs typeface="Calibri"/>
            </a:endParaRPr>
          </a:p>
        </p:txBody>
      </p:sp>
    </p:spTree>
    <p:extLst>
      <p:ext uri="{BB962C8B-B14F-4D97-AF65-F5344CB8AC3E}">
        <p14:creationId xmlns:p14="http://schemas.microsoft.com/office/powerpoint/2010/main" val="364148303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A5ACA955-2410-6233-060C-A50538F4C6E1}"/>
              </a:ext>
            </a:extLst>
          </p:cNvPr>
          <p:cNvPicPr>
            <a:picLocks noChangeAspect="1"/>
          </p:cNvPicPr>
          <p:nvPr/>
        </p:nvPicPr>
        <p:blipFill rotWithShape="1">
          <a:blip r:embed="rId2"/>
          <a:srcRect t="22414"/>
          <a:stretch/>
        </p:blipFill>
        <p:spPr>
          <a:xfrm>
            <a:off x="-1" y="10"/>
            <a:ext cx="12192001" cy="6857990"/>
          </a:xfrm>
          <a:prstGeom prst="rect">
            <a:avLst/>
          </a:prstGeom>
        </p:spPr>
      </p:pic>
      <p:sp>
        <p:nvSpPr>
          <p:cNvPr id="96" name="Rectangle 84">
            <a:extLst>
              <a:ext uri="{FF2B5EF4-FFF2-40B4-BE49-F238E27FC236}">
                <a16:creationId xmlns:a16="http://schemas.microsoft.com/office/drawing/2014/main" xmlns="" id="{A4206507-76F5-4316-AAF5-4EAFEE5EBD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86">
            <a:extLst>
              <a:ext uri="{FF2B5EF4-FFF2-40B4-BE49-F238E27FC236}">
                <a16:creationId xmlns:a16="http://schemas.microsoft.com/office/drawing/2014/main" xmlns="" id="{03BC2B61-D77E-45AB-8722-15BC6A718A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xmlns="" id="{2391E21B-3FCC-29A3-BCBC-6FBEB3AC2456}"/>
              </a:ext>
            </a:extLst>
          </p:cNvPr>
          <p:cNvSpPr>
            <a:spLocks noGrp="1"/>
          </p:cNvSpPr>
          <p:nvPr>
            <p:ph type="title"/>
          </p:nvPr>
        </p:nvSpPr>
        <p:spPr>
          <a:xfrm>
            <a:off x="965813" y="2953"/>
            <a:ext cx="10771591" cy="1105495"/>
          </a:xfrm>
        </p:spPr>
        <p:txBody>
          <a:bodyPr anchor="ctr">
            <a:normAutofit/>
          </a:bodyPr>
          <a:lstStyle/>
          <a:p>
            <a:r>
              <a:rPr lang="en-US" sz="5400" b="1" dirty="0">
                <a:ln w="22225">
                  <a:solidFill>
                    <a:srgbClr val="FFFFFF"/>
                  </a:solidFill>
                </a:ln>
                <a:solidFill>
                  <a:srgbClr val="FFFFFF"/>
                </a:solidFill>
                <a:latin typeface="DengXian"/>
                <a:ea typeface="DengXian"/>
                <a:cs typeface="Calibri Light"/>
              </a:rPr>
              <a:t>IoT Solution for Silk Production</a:t>
            </a:r>
            <a:r>
              <a:rPr lang="en-US" sz="5400" dirty="0">
                <a:ln w="22225">
                  <a:solidFill>
                    <a:srgbClr val="FFFFFF"/>
                  </a:solidFill>
                </a:ln>
                <a:solidFill>
                  <a:srgbClr val="FFFFFF"/>
                </a:solidFill>
                <a:cs typeface="Calibri Light"/>
              </a:rPr>
              <a:t> </a:t>
            </a:r>
            <a:endParaRPr lang="en-US" sz="5400" dirty="0">
              <a:ln w="22225">
                <a:solidFill>
                  <a:srgbClr val="FFFFFF"/>
                </a:solidFill>
              </a:ln>
              <a:solidFill>
                <a:srgbClr val="FFFFFF"/>
              </a:solidFill>
            </a:endParaRPr>
          </a:p>
        </p:txBody>
      </p:sp>
      <p:sp>
        <p:nvSpPr>
          <p:cNvPr id="98" name="Content Placeholder 7">
            <a:extLst>
              <a:ext uri="{FF2B5EF4-FFF2-40B4-BE49-F238E27FC236}">
                <a16:creationId xmlns:a16="http://schemas.microsoft.com/office/drawing/2014/main" xmlns="" id="{3B351718-DF5B-B026-BA85-A55F2A82B11E}"/>
              </a:ext>
            </a:extLst>
          </p:cNvPr>
          <p:cNvSpPr>
            <a:spLocks noGrp="1"/>
          </p:cNvSpPr>
          <p:nvPr>
            <p:ph idx="1"/>
          </p:nvPr>
        </p:nvSpPr>
        <p:spPr>
          <a:xfrm>
            <a:off x="2089192" y="1531455"/>
            <a:ext cx="9553072" cy="1952828"/>
          </a:xfrm>
        </p:spPr>
        <p:txBody>
          <a:bodyPr vert="horz" lIns="91440" tIns="45720" rIns="91440" bIns="45720" rtlCol="0" anchor="t">
            <a:normAutofit/>
          </a:bodyPr>
          <a:lstStyle/>
          <a:p>
            <a:pPr marL="0" indent="0">
              <a:buNone/>
            </a:pPr>
            <a:endParaRPr lang="en-US" sz="2400" b="1" dirty="0">
              <a:cs typeface="Calibri"/>
            </a:endParaRPr>
          </a:p>
          <a:p>
            <a:pPr marL="0" indent="0">
              <a:buNone/>
            </a:pPr>
            <a:endParaRPr lang="en-US" sz="2400" dirty="0">
              <a:solidFill>
                <a:srgbClr val="FFFFFF"/>
              </a:solidFill>
              <a:cs typeface="Calibri"/>
            </a:endParaRPr>
          </a:p>
        </p:txBody>
      </p:sp>
      <p:cxnSp>
        <p:nvCxnSpPr>
          <p:cNvPr id="3" name="Straight Arrow Connector 2">
            <a:extLst>
              <a:ext uri="{FF2B5EF4-FFF2-40B4-BE49-F238E27FC236}">
                <a16:creationId xmlns:a16="http://schemas.microsoft.com/office/drawing/2014/main" xmlns="" id="{7A7382AC-D9F4-449F-2D79-93D0B85321D9}"/>
              </a:ext>
            </a:extLst>
          </p:cNvPr>
          <p:cNvCxnSpPr/>
          <p:nvPr/>
        </p:nvCxnSpPr>
        <p:spPr>
          <a:xfrm flipV="1">
            <a:off x="1064991" y="891251"/>
            <a:ext cx="10359222" cy="14589"/>
          </a:xfrm>
          <a:prstGeom prst="straightConnector1">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xmlns="" id="{7DB107F5-1B51-66F1-1406-E1B33BDA6C1F}"/>
              </a:ext>
            </a:extLst>
          </p:cNvPr>
          <p:cNvSpPr txBox="1"/>
          <p:nvPr/>
        </p:nvSpPr>
        <p:spPr>
          <a:xfrm>
            <a:off x="7109113" y="3385704"/>
            <a:ext cx="39390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cs typeface="Calibri"/>
            </a:endParaRPr>
          </a:p>
        </p:txBody>
      </p:sp>
      <p:sp>
        <p:nvSpPr>
          <p:cNvPr id="6" name="TextBox 5">
            <a:extLst>
              <a:ext uri="{FF2B5EF4-FFF2-40B4-BE49-F238E27FC236}">
                <a16:creationId xmlns:a16="http://schemas.microsoft.com/office/drawing/2014/main" xmlns="" id="{E90E79DF-7D2C-DE7F-01CD-175F72CBF490}"/>
              </a:ext>
            </a:extLst>
          </p:cNvPr>
          <p:cNvSpPr txBox="1"/>
          <p:nvPr/>
        </p:nvSpPr>
        <p:spPr>
          <a:xfrm>
            <a:off x="2225386" y="3714749"/>
            <a:ext cx="89699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endParaRPr lang="en-US" sz="3600" dirty="0">
              <a:cs typeface="Calibri" panose="020F0502020204030204"/>
            </a:endParaRPr>
          </a:p>
        </p:txBody>
      </p:sp>
      <p:pic>
        <p:nvPicPr>
          <p:cNvPr id="5" name="Picture 6" descr="A picture containing cooking, dirty, cluttered, several&#10;&#10;Description automatically generated">
            <a:extLst>
              <a:ext uri="{FF2B5EF4-FFF2-40B4-BE49-F238E27FC236}">
                <a16:creationId xmlns:a16="http://schemas.microsoft.com/office/drawing/2014/main" xmlns="" id="{DF00802C-AC02-F54E-0EE1-C85D7BC53670}"/>
              </a:ext>
            </a:extLst>
          </p:cNvPr>
          <p:cNvPicPr>
            <a:picLocks noChangeAspect="1"/>
          </p:cNvPicPr>
          <p:nvPr/>
        </p:nvPicPr>
        <p:blipFill>
          <a:blip r:embed="rId5"/>
          <a:stretch>
            <a:fillRect/>
          </a:stretch>
        </p:blipFill>
        <p:spPr>
          <a:xfrm>
            <a:off x="1064210" y="1016577"/>
            <a:ext cx="4513101" cy="5387686"/>
          </a:xfrm>
          <a:prstGeom prst="rect">
            <a:avLst/>
          </a:prstGeom>
        </p:spPr>
      </p:pic>
      <p:pic>
        <p:nvPicPr>
          <p:cNvPr id="7" name="Picture 7" descr="A picture containing building, indoor, several&#10;&#10;Description automatically generated">
            <a:extLst>
              <a:ext uri="{FF2B5EF4-FFF2-40B4-BE49-F238E27FC236}">
                <a16:creationId xmlns:a16="http://schemas.microsoft.com/office/drawing/2014/main" xmlns="" id="{ADC19EAB-7AD5-B8BA-0205-EAF2DCDFDEF6}"/>
              </a:ext>
            </a:extLst>
          </p:cNvPr>
          <p:cNvPicPr>
            <a:picLocks noChangeAspect="1"/>
          </p:cNvPicPr>
          <p:nvPr/>
        </p:nvPicPr>
        <p:blipFill>
          <a:blip r:embed="rId6"/>
          <a:stretch>
            <a:fillRect/>
          </a:stretch>
        </p:blipFill>
        <p:spPr>
          <a:xfrm>
            <a:off x="6144491" y="1014598"/>
            <a:ext cx="4656859" cy="2698668"/>
          </a:xfrm>
          <a:prstGeom prst="rect">
            <a:avLst/>
          </a:prstGeom>
        </p:spPr>
      </p:pic>
      <p:pic>
        <p:nvPicPr>
          <p:cNvPr id="8" name="Picture 8" descr="A picture containing indoor&#10;&#10;Description automatically generated">
            <a:extLst>
              <a:ext uri="{FF2B5EF4-FFF2-40B4-BE49-F238E27FC236}">
                <a16:creationId xmlns:a16="http://schemas.microsoft.com/office/drawing/2014/main" xmlns="" id="{32813628-79F9-A75B-5F5D-A338533B2C13}"/>
              </a:ext>
            </a:extLst>
          </p:cNvPr>
          <p:cNvPicPr>
            <a:picLocks noChangeAspect="1"/>
          </p:cNvPicPr>
          <p:nvPr/>
        </p:nvPicPr>
        <p:blipFill>
          <a:blip r:embed="rId7"/>
          <a:stretch>
            <a:fillRect/>
          </a:stretch>
        </p:blipFill>
        <p:spPr>
          <a:xfrm>
            <a:off x="6144491" y="3713981"/>
            <a:ext cx="4656859" cy="2694514"/>
          </a:xfrm>
          <a:prstGeom prst="rect">
            <a:avLst/>
          </a:prstGeom>
        </p:spPr>
      </p:pic>
      <p:sp>
        <p:nvSpPr>
          <p:cNvPr id="9" name="TextBox 8">
            <a:extLst>
              <a:ext uri="{FF2B5EF4-FFF2-40B4-BE49-F238E27FC236}">
                <a16:creationId xmlns:a16="http://schemas.microsoft.com/office/drawing/2014/main" xmlns="" id="{8AC8D8FA-EE49-E521-24FD-BC731D1DED8E}"/>
              </a:ext>
            </a:extLst>
          </p:cNvPr>
          <p:cNvSpPr txBox="1"/>
          <p:nvPr/>
        </p:nvSpPr>
        <p:spPr>
          <a:xfrm>
            <a:off x="4797136" y="6399068"/>
            <a:ext cx="22591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Fig: Silk Reeling </a:t>
            </a:r>
            <a:endParaRPr lang="en-US" sz="2400" b="1" dirty="0"/>
          </a:p>
        </p:txBody>
      </p:sp>
    </p:spTree>
    <p:extLst>
      <p:ext uri="{BB962C8B-B14F-4D97-AF65-F5344CB8AC3E}">
        <p14:creationId xmlns:p14="http://schemas.microsoft.com/office/powerpoint/2010/main" val="289606919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TotalTime>
  <Words>628</Words>
  <Application>Microsoft Office PowerPoint</Application>
  <PresentationFormat>Widescreen</PresentationFormat>
  <Paragraphs>108</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DengXian</vt:lpstr>
      <vt:lpstr>Segoe UI Historic</vt:lpstr>
      <vt:lpstr>Wingdings</vt:lpstr>
      <vt:lpstr>Office Theme</vt:lpstr>
      <vt:lpstr>IoT Solution for Silk Production </vt:lpstr>
      <vt:lpstr>IoT Solution for Silk Production </vt:lpstr>
      <vt:lpstr>IoT Solution for Silk Production </vt:lpstr>
      <vt:lpstr>IoT Solution for Silk Production </vt:lpstr>
      <vt:lpstr>IoT Solution for Silk Production </vt:lpstr>
      <vt:lpstr>IoT Solution for Silk Production </vt:lpstr>
      <vt:lpstr>IoT Solution for Silk Production </vt:lpstr>
      <vt:lpstr>IoT Solution for Silk Production </vt:lpstr>
      <vt:lpstr>IoT Solution for Silk Production </vt:lpstr>
      <vt:lpstr>IoT Solution for Silk Production </vt:lpstr>
      <vt:lpstr>IoT Solution for Silk Production </vt:lpstr>
      <vt:lpstr>IoT Solution for Silk Production </vt:lpstr>
      <vt:lpstr>IoT Solution for Silk Production </vt:lpstr>
      <vt:lpstr>IoT Solution for Silk Production </vt:lpstr>
      <vt:lpstr>IoT Solution for Silk Production </vt:lpstr>
      <vt:lpstr>IoT Solution for Silk Production </vt:lpstr>
      <vt:lpstr>IoT Solution for Silk Production </vt:lpstr>
      <vt:lpstr>IoT Solution for Silk Production </vt:lpstr>
      <vt:lpstr>Acknowledgement</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Murad</cp:lastModifiedBy>
  <cp:revision>1116</cp:revision>
  <dcterms:created xsi:type="dcterms:W3CDTF">2022-09-27T11:25:11Z</dcterms:created>
  <dcterms:modified xsi:type="dcterms:W3CDTF">2023-10-24T03:55:01Z</dcterms:modified>
</cp:coreProperties>
</file>